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sldIdLst>
    <p:sldId id="2484" r:id="rId2"/>
    <p:sldId id="2725" r:id="rId3"/>
    <p:sldId id="1321" r:id="rId4"/>
    <p:sldId id="298" r:id="rId5"/>
    <p:sldId id="2492" r:id="rId6"/>
    <p:sldId id="312" r:id="rId7"/>
    <p:sldId id="2752" r:id="rId8"/>
    <p:sldId id="309" r:id="rId9"/>
    <p:sldId id="2490" r:id="rId10"/>
    <p:sldId id="2491" r:id="rId11"/>
    <p:sldId id="2485" r:id="rId12"/>
    <p:sldId id="2486" r:id="rId13"/>
    <p:sldId id="2800" r:id="rId14"/>
    <p:sldId id="2562" r:id="rId15"/>
    <p:sldId id="2564" r:id="rId16"/>
    <p:sldId id="2565" r:id="rId17"/>
    <p:sldId id="2563" r:id="rId18"/>
    <p:sldId id="2566" r:id="rId19"/>
    <p:sldId id="2567" r:id="rId20"/>
    <p:sldId id="2568" r:id="rId21"/>
    <p:sldId id="2569" r:id="rId22"/>
    <p:sldId id="2570" r:id="rId23"/>
    <p:sldId id="2801" r:id="rId24"/>
    <p:sldId id="2740" r:id="rId25"/>
    <p:sldId id="2743" r:id="rId26"/>
    <p:sldId id="2744" r:id="rId27"/>
    <p:sldId id="2745" r:id="rId28"/>
    <p:sldId id="2746" r:id="rId29"/>
    <p:sldId id="2747" r:id="rId30"/>
    <p:sldId id="2748" r:id="rId31"/>
    <p:sldId id="2749" r:id="rId32"/>
    <p:sldId id="2750" r:id="rId33"/>
    <p:sldId id="2751" r:id="rId34"/>
    <p:sldId id="2806" r:id="rId35"/>
    <p:sldId id="2488" r:id="rId36"/>
    <p:sldId id="2727" r:id="rId37"/>
    <p:sldId id="2738" r:id="rId38"/>
    <p:sldId id="2742" r:id="rId39"/>
    <p:sldId id="2753" r:id="rId40"/>
    <p:sldId id="2754" r:id="rId41"/>
    <p:sldId id="2755" r:id="rId42"/>
    <p:sldId id="2756" r:id="rId43"/>
    <p:sldId id="2757" r:id="rId44"/>
    <p:sldId id="2758" r:id="rId45"/>
    <p:sldId id="2759" r:id="rId46"/>
    <p:sldId id="2760" r:id="rId47"/>
    <p:sldId id="2761" r:id="rId48"/>
    <p:sldId id="2762" r:id="rId49"/>
    <p:sldId id="2763" r:id="rId50"/>
    <p:sldId id="2764" r:id="rId51"/>
    <p:sldId id="2765" r:id="rId52"/>
    <p:sldId id="2766" r:id="rId53"/>
    <p:sldId id="2767" r:id="rId54"/>
    <p:sldId id="2768" r:id="rId55"/>
    <p:sldId id="2769" r:id="rId56"/>
    <p:sldId id="2770" r:id="rId57"/>
    <p:sldId id="2771" r:id="rId58"/>
    <p:sldId id="2772" r:id="rId59"/>
    <p:sldId id="2773" r:id="rId60"/>
    <p:sldId id="2774" r:id="rId61"/>
    <p:sldId id="2775" r:id="rId62"/>
    <p:sldId id="2776" r:id="rId63"/>
    <p:sldId id="2777" r:id="rId64"/>
    <p:sldId id="2778" r:id="rId65"/>
    <p:sldId id="2779" r:id="rId66"/>
    <p:sldId id="2780" r:id="rId67"/>
    <p:sldId id="2781" r:id="rId68"/>
    <p:sldId id="2782" r:id="rId69"/>
    <p:sldId id="2783" r:id="rId70"/>
    <p:sldId id="2784" r:id="rId71"/>
    <p:sldId id="2785" r:id="rId72"/>
    <p:sldId id="2786" r:id="rId73"/>
    <p:sldId id="2787" r:id="rId74"/>
    <p:sldId id="2788" r:id="rId75"/>
    <p:sldId id="2789" r:id="rId76"/>
    <p:sldId id="2790" r:id="rId77"/>
    <p:sldId id="2791" r:id="rId78"/>
    <p:sldId id="2792" r:id="rId79"/>
    <p:sldId id="2793" r:id="rId80"/>
    <p:sldId id="2794" r:id="rId81"/>
    <p:sldId id="2795" r:id="rId82"/>
    <p:sldId id="2796" r:id="rId83"/>
    <p:sldId id="2797" r:id="rId84"/>
    <p:sldId id="2798" r:id="rId85"/>
    <p:sldId id="2808" r:id="rId86"/>
    <p:sldId id="2726" r:id="rId87"/>
    <p:sldId id="2728" r:id="rId88"/>
    <p:sldId id="2729" r:id="rId89"/>
    <p:sldId id="2730" r:id="rId90"/>
    <p:sldId id="2799" r:id="rId91"/>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431B93-AC00-143E-1F8B-9D0BEA363C0F}" name="濠亘 鄒" initials="濠鄒" userId="8e32a69ec289671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F2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100" autoAdjust="0"/>
  </p:normalViewPr>
  <p:slideViewPr>
    <p:cSldViewPr snapToGrid="0">
      <p:cViewPr varScale="1">
        <p:scale>
          <a:sx n="102" d="100"/>
          <a:sy n="102" d="100"/>
        </p:scale>
        <p:origin x="834" y="114"/>
      </p:cViewPr>
      <p:guideLst/>
    </p:cSldViewPr>
  </p:slideViewPr>
  <p:notesTextViewPr>
    <p:cViewPr>
      <p:scale>
        <a:sx n="1" d="1"/>
        <a:sy n="1" d="1"/>
      </p:scale>
      <p:origin x="0" y="0"/>
    </p:cViewPr>
  </p:notesTextViewPr>
  <p:sorterViewPr>
    <p:cViewPr varScale="1">
      <p:scale>
        <a:sx n="100" d="100"/>
        <a:sy n="100" d="100"/>
      </p:scale>
      <p:origin x="0" y="-1323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microsoft.com/office/2018/10/relationships/authors" Targe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2A550F-0429-4531-A73C-79817CCBBD15}" type="datetimeFigureOut">
              <a:rPr lang="zh-TW" altLang="en-US" smtClean="0"/>
              <a:t>2025/9/8</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E7529A-76DE-4EA3-8986-F7124BECBAC5}" type="slidenum">
              <a:rPr lang="zh-TW" altLang="en-US" smtClean="0"/>
              <a:t>‹#›</a:t>
            </a:fld>
            <a:endParaRPr lang="zh-TW" altLang="en-US"/>
          </a:p>
        </p:txBody>
      </p:sp>
    </p:spTree>
    <p:extLst>
      <p:ext uri="{BB962C8B-B14F-4D97-AF65-F5344CB8AC3E}">
        <p14:creationId xmlns:p14="http://schemas.microsoft.com/office/powerpoint/2010/main" val="3763821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BEF04-4060-F7F0-DEF7-94490BFB6D29}"/>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8D10F490-E7CD-4AD1-03AC-3977E0667158}"/>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9DD015B3-8C00-FF52-5899-165602E28D74}"/>
              </a:ext>
            </a:extLst>
          </p:cNvPr>
          <p:cNvSpPr>
            <a:spLocks noGrp="1"/>
          </p:cNvSpPr>
          <p:nvPr>
            <p:ph type="body"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EBE4DA7F-C404-77BD-B899-B46EACC4BD07}"/>
              </a:ext>
            </a:extLst>
          </p:cNvPr>
          <p:cNvSpPr>
            <a:spLocks noGrp="1"/>
          </p:cNvSpPr>
          <p:nvPr>
            <p:ph type="sldNum" sz="quarter" idx="5"/>
          </p:nvPr>
        </p:nvSpPr>
        <p:spPr/>
        <p:txBody>
          <a:bodyPr/>
          <a:lstStyle/>
          <a:p>
            <a:fld id="{777A3E79-D883-44FE-8C42-D16246D86A8C}" type="slidenum">
              <a:rPr lang="zh-TW" altLang="en-US" smtClean="0"/>
              <a:t>5</a:t>
            </a:fld>
            <a:endParaRPr lang="zh-TW" altLang="en-US"/>
          </a:p>
        </p:txBody>
      </p:sp>
    </p:spTree>
    <p:extLst>
      <p:ext uri="{BB962C8B-B14F-4D97-AF65-F5344CB8AC3E}">
        <p14:creationId xmlns:p14="http://schemas.microsoft.com/office/powerpoint/2010/main" val="348635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BEF04-4060-F7F0-DEF7-94490BFB6D29}"/>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8D10F490-E7CD-4AD1-03AC-3977E0667158}"/>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9DD015B3-8C00-FF52-5899-165602E28D74}"/>
              </a:ext>
            </a:extLst>
          </p:cNvPr>
          <p:cNvSpPr>
            <a:spLocks noGrp="1"/>
          </p:cNvSpPr>
          <p:nvPr>
            <p:ph type="body"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EBE4DA7F-C404-77BD-B899-B46EACC4BD07}"/>
              </a:ext>
            </a:extLst>
          </p:cNvPr>
          <p:cNvSpPr>
            <a:spLocks noGrp="1"/>
          </p:cNvSpPr>
          <p:nvPr>
            <p:ph type="sldNum" sz="quarter" idx="5"/>
          </p:nvPr>
        </p:nvSpPr>
        <p:spPr/>
        <p:txBody>
          <a:bodyPr/>
          <a:lstStyle/>
          <a:p>
            <a:fld id="{777A3E79-D883-44FE-8C42-D16246D86A8C}" type="slidenum">
              <a:rPr lang="zh-TW" altLang="en-US" smtClean="0"/>
              <a:t>6</a:t>
            </a:fld>
            <a:endParaRPr lang="zh-TW" altLang="en-US"/>
          </a:p>
        </p:txBody>
      </p:sp>
    </p:spTree>
    <p:extLst>
      <p:ext uri="{BB962C8B-B14F-4D97-AF65-F5344CB8AC3E}">
        <p14:creationId xmlns:p14="http://schemas.microsoft.com/office/powerpoint/2010/main" val="348635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777A3E79-D883-44FE-8C42-D16246D86A8C}" type="slidenum">
              <a:rPr lang="zh-TW" altLang="en-US" smtClean="0"/>
              <a:t>8</a:t>
            </a:fld>
            <a:endParaRPr lang="zh-TW" altLang="en-US"/>
          </a:p>
        </p:txBody>
      </p:sp>
    </p:spTree>
    <p:extLst>
      <p:ext uri="{BB962C8B-B14F-4D97-AF65-F5344CB8AC3E}">
        <p14:creationId xmlns:p14="http://schemas.microsoft.com/office/powerpoint/2010/main" val="3491340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9785C-183E-D1C5-1BDC-4F38868E3745}"/>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DC0CCB93-E8A6-FEDB-1E62-B8ED41374064}"/>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408EBCBF-D51A-3B0B-7093-2742DF9645A0}"/>
              </a:ext>
            </a:extLst>
          </p:cNvPr>
          <p:cNvSpPr>
            <a:spLocks noGrp="1"/>
          </p:cNvSpPr>
          <p:nvPr>
            <p:ph type="body"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13406451-2ABC-B36C-CF12-803DB8C2E67A}"/>
              </a:ext>
            </a:extLst>
          </p:cNvPr>
          <p:cNvSpPr>
            <a:spLocks noGrp="1"/>
          </p:cNvSpPr>
          <p:nvPr>
            <p:ph type="sldNum" sz="quarter" idx="5"/>
          </p:nvPr>
        </p:nvSpPr>
        <p:spPr/>
        <p:txBody>
          <a:bodyPr/>
          <a:lstStyle/>
          <a:p>
            <a:fld id="{777A3E79-D883-44FE-8C42-D16246D86A8C}" type="slidenum">
              <a:rPr lang="zh-TW" altLang="en-US" smtClean="0"/>
              <a:t>9</a:t>
            </a:fld>
            <a:endParaRPr lang="zh-TW" altLang="en-US"/>
          </a:p>
        </p:txBody>
      </p:sp>
    </p:spTree>
    <p:extLst>
      <p:ext uri="{BB962C8B-B14F-4D97-AF65-F5344CB8AC3E}">
        <p14:creationId xmlns:p14="http://schemas.microsoft.com/office/powerpoint/2010/main" val="2949150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C37F2-FA00-0B52-2CFA-A577BAC60D55}"/>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0407F8AC-813D-997F-AD96-25B83F2970DA}"/>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5C828E19-344B-A46E-DAF2-B416C2A11B13}"/>
              </a:ext>
            </a:extLst>
          </p:cNvPr>
          <p:cNvSpPr>
            <a:spLocks noGrp="1"/>
          </p:cNvSpPr>
          <p:nvPr>
            <p:ph type="body"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A45FF8FB-406C-4245-488E-B92817929D27}"/>
              </a:ext>
            </a:extLst>
          </p:cNvPr>
          <p:cNvSpPr>
            <a:spLocks noGrp="1"/>
          </p:cNvSpPr>
          <p:nvPr>
            <p:ph type="sldNum" sz="quarter" idx="5"/>
          </p:nvPr>
        </p:nvSpPr>
        <p:spPr/>
        <p:txBody>
          <a:bodyPr/>
          <a:lstStyle/>
          <a:p>
            <a:fld id="{777A3E79-D883-44FE-8C42-D16246D86A8C}" type="slidenum">
              <a:rPr lang="zh-TW" altLang="en-US" smtClean="0"/>
              <a:t>10</a:t>
            </a:fld>
            <a:endParaRPr lang="zh-TW" altLang="en-US"/>
          </a:p>
        </p:txBody>
      </p:sp>
    </p:spTree>
    <p:extLst>
      <p:ext uri="{BB962C8B-B14F-4D97-AF65-F5344CB8AC3E}">
        <p14:creationId xmlns:p14="http://schemas.microsoft.com/office/powerpoint/2010/main" val="878437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EE7529A-76DE-4EA3-8986-F7124BECBAC5}" type="slidenum">
              <a:rPr lang="zh-TW" altLang="en-US" smtClean="0"/>
              <a:t>11</a:t>
            </a:fld>
            <a:endParaRPr lang="zh-TW" altLang="en-US"/>
          </a:p>
        </p:txBody>
      </p:sp>
    </p:spTree>
    <p:extLst>
      <p:ext uri="{BB962C8B-B14F-4D97-AF65-F5344CB8AC3E}">
        <p14:creationId xmlns:p14="http://schemas.microsoft.com/office/powerpoint/2010/main" val="439646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F95D1C1-5757-6306-6FD5-69038D774FD2}"/>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B61A5E80-22CF-5FE8-38C5-8BE4927A44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1CF412F3-5BC0-69F7-93E3-FF27F393D965}"/>
              </a:ext>
            </a:extLst>
          </p:cNvPr>
          <p:cNvSpPr>
            <a:spLocks noGrp="1"/>
          </p:cNvSpPr>
          <p:nvPr>
            <p:ph type="dt" sz="half" idx="10"/>
          </p:nvPr>
        </p:nvSpPr>
        <p:spPr/>
        <p:txBody>
          <a:bodyPr/>
          <a:lstStyle/>
          <a:p>
            <a:fld id="{C044155C-C9B9-4BC1-9D16-E3035D9A65B4}" type="datetimeFigureOut">
              <a:rPr lang="zh-TW" altLang="en-US" smtClean="0"/>
              <a:t>2025/9/8</a:t>
            </a:fld>
            <a:endParaRPr lang="zh-TW" altLang="en-US"/>
          </a:p>
        </p:txBody>
      </p:sp>
      <p:sp>
        <p:nvSpPr>
          <p:cNvPr id="5" name="頁尾版面配置區 4">
            <a:extLst>
              <a:ext uri="{FF2B5EF4-FFF2-40B4-BE49-F238E27FC236}">
                <a16:creationId xmlns:a16="http://schemas.microsoft.com/office/drawing/2014/main" id="{61AED487-0892-A6D9-D65C-15AD33C8ACEB}"/>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451B253F-F4F0-4E5A-8191-69244090E2F0}"/>
              </a:ext>
            </a:extLst>
          </p:cNvPr>
          <p:cNvSpPr>
            <a:spLocks noGrp="1"/>
          </p:cNvSpPr>
          <p:nvPr>
            <p:ph type="sldNum" sz="quarter" idx="12"/>
          </p:nvPr>
        </p:nvSpPr>
        <p:spPr/>
        <p:txBody>
          <a:bodyPr/>
          <a:lstStyle/>
          <a:p>
            <a:fld id="{F19C4B20-2E26-47F7-BF76-0961B4E655D8}" type="slidenum">
              <a:rPr lang="zh-TW" altLang="en-US" smtClean="0"/>
              <a:t>‹#›</a:t>
            </a:fld>
            <a:endParaRPr lang="zh-TW" altLang="en-US"/>
          </a:p>
        </p:txBody>
      </p:sp>
    </p:spTree>
    <p:extLst>
      <p:ext uri="{BB962C8B-B14F-4D97-AF65-F5344CB8AC3E}">
        <p14:creationId xmlns:p14="http://schemas.microsoft.com/office/powerpoint/2010/main" val="391015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FD7CE1C-B025-939A-8DC4-852EA9DEE701}"/>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0A0BBB8B-0ECC-3B2F-36AE-9D57544542F4}"/>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7B307A12-485C-ED09-EF23-F432561F4F38}"/>
              </a:ext>
            </a:extLst>
          </p:cNvPr>
          <p:cNvSpPr>
            <a:spLocks noGrp="1"/>
          </p:cNvSpPr>
          <p:nvPr>
            <p:ph type="dt" sz="half" idx="10"/>
          </p:nvPr>
        </p:nvSpPr>
        <p:spPr/>
        <p:txBody>
          <a:bodyPr/>
          <a:lstStyle/>
          <a:p>
            <a:fld id="{C044155C-C9B9-4BC1-9D16-E3035D9A65B4}" type="datetimeFigureOut">
              <a:rPr lang="zh-TW" altLang="en-US" smtClean="0"/>
              <a:t>2025/9/8</a:t>
            </a:fld>
            <a:endParaRPr lang="zh-TW" altLang="en-US"/>
          </a:p>
        </p:txBody>
      </p:sp>
      <p:sp>
        <p:nvSpPr>
          <p:cNvPr id="5" name="頁尾版面配置區 4">
            <a:extLst>
              <a:ext uri="{FF2B5EF4-FFF2-40B4-BE49-F238E27FC236}">
                <a16:creationId xmlns:a16="http://schemas.microsoft.com/office/drawing/2014/main" id="{56EC13C1-0B05-8275-33B5-226C51328862}"/>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29167FD9-CCDB-6A07-AABD-E5ECC62616FB}"/>
              </a:ext>
            </a:extLst>
          </p:cNvPr>
          <p:cNvSpPr>
            <a:spLocks noGrp="1"/>
          </p:cNvSpPr>
          <p:nvPr>
            <p:ph type="sldNum" sz="quarter" idx="12"/>
          </p:nvPr>
        </p:nvSpPr>
        <p:spPr/>
        <p:txBody>
          <a:bodyPr/>
          <a:lstStyle/>
          <a:p>
            <a:fld id="{F19C4B20-2E26-47F7-BF76-0961B4E655D8}" type="slidenum">
              <a:rPr lang="zh-TW" altLang="en-US" smtClean="0"/>
              <a:t>‹#›</a:t>
            </a:fld>
            <a:endParaRPr lang="zh-TW" altLang="en-US"/>
          </a:p>
        </p:txBody>
      </p:sp>
    </p:spTree>
    <p:extLst>
      <p:ext uri="{BB962C8B-B14F-4D97-AF65-F5344CB8AC3E}">
        <p14:creationId xmlns:p14="http://schemas.microsoft.com/office/powerpoint/2010/main" val="247482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D745304E-A326-2AA7-6413-7F2BC1BEF957}"/>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AE54061D-86C6-FE49-FAE7-834E6F943D3E}"/>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780A1E74-2C85-1AC1-7F44-B24FC5F63ED5}"/>
              </a:ext>
            </a:extLst>
          </p:cNvPr>
          <p:cNvSpPr>
            <a:spLocks noGrp="1"/>
          </p:cNvSpPr>
          <p:nvPr>
            <p:ph type="dt" sz="half" idx="10"/>
          </p:nvPr>
        </p:nvSpPr>
        <p:spPr/>
        <p:txBody>
          <a:bodyPr/>
          <a:lstStyle/>
          <a:p>
            <a:fld id="{C044155C-C9B9-4BC1-9D16-E3035D9A65B4}" type="datetimeFigureOut">
              <a:rPr lang="zh-TW" altLang="en-US" smtClean="0"/>
              <a:t>2025/9/8</a:t>
            </a:fld>
            <a:endParaRPr lang="zh-TW" altLang="en-US"/>
          </a:p>
        </p:txBody>
      </p:sp>
      <p:sp>
        <p:nvSpPr>
          <p:cNvPr id="5" name="頁尾版面配置區 4">
            <a:extLst>
              <a:ext uri="{FF2B5EF4-FFF2-40B4-BE49-F238E27FC236}">
                <a16:creationId xmlns:a16="http://schemas.microsoft.com/office/drawing/2014/main" id="{E59FB9B5-0C84-8CF1-8CA2-28AD63CEB2DA}"/>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4ECA9645-E8B7-9F18-35DC-61990C19B244}"/>
              </a:ext>
            </a:extLst>
          </p:cNvPr>
          <p:cNvSpPr>
            <a:spLocks noGrp="1"/>
          </p:cNvSpPr>
          <p:nvPr>
            <p:ph type="sldNum" sz="quarter" idx="12"/>
          </p:nvPr>
        </p:nvSpPr>
        <p:spPr/>
        <p:txBody>
          <a:bodyPr/>
          <a:lstStyle/>
          <a:p>
            <a:fld id="{F19C4B20-2E26-47F7-BF76-0961B4E655D8}" type="slidenum">
              <a:rPr lang="zh-TW" altLang="en-US" smtClean="0"/>
              <a:t>‹#›</a:t>
            </a:fld>
            <a:endParaRPr lang="zh-TW" altLang="en-US"/>
          </a:p>
        </p:txBody>
      </p:sp>
    </p:spTree>
    <p:extLst>
      <p:ext uri="{BB962C8B-B14F-4D97-AF65-F5344CB8AC3E}">
        <p14:creationId xmlns:p14="http://schemas.microsoft.com/office/powerpoint/2010/main" val="3428546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A847E9-9795-D503-6380-70EE264C5674}"/>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5D68647E-3377-638B-1B79-856DAED606F5}"/>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92E10756-DBDF-3A5F-44A5-F97EE7D1039E}"/>
              </a:ext>
            </a:extLst>
          </p:cNvPr>
          <p:cNvSpPr>
            <a:spLocks noGrp="1"/>
          </p:cNvSpPr>
          <p:nvPr>
            <p:ph type="dt" sz="half" idx="10"/>
          </p:nvPr>
        </p:nvSpPr>
        <p:spPr/>
        <p:txBody>
          <a:bodyPr/>
          <a:lstStyle/>
          <a:p>
            <a:fld id="{C044155C-C9B9-4BC1-9D16-E3035D9A65B4}" type="datetimeFigureOut">
              <a:rPr lang="zh-TW" altLang="en-US" smtClean="0"/>
              <a:t>2025/9/8</a:t>
            </a:fld>
            <a:endParaRPr lang="zh-TW" altLang="en-US"/>
          </a:p>
        </p:txBody>
      </p:sp>
      <p:sp>
        <p:nvSpPr>
          <p:cNvPr id="5" name="頁尾版面配置區 4">
            <a:extLst>
              <a:ext uri="{FF2B5EF4-FFF2-40B4-BE49-F238E27FC236}">
                <a16:creationId xmlns:a16="http://schemas.microsoft.com/office/drawing/2014/main" id="{CFDB8FED-F820-4042-A334-1D004ED1E507}"/>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906132D2-0C47-045F-F063-3DE86DE11060}"/>
              </a:ext>
            </a:extLst>
          </p:cNvPr>
          <p:cNvSpPr>
            <a:spLocks noGrp="1"/>
          </p:cNvSpPr>
          <p:nvPr>
            <p:ph type="sldNum" sz="quarter" idx="12"/>
          </p:nvPr>
        </p:nvSpPr>
        <p:spPr/>
        <p:txBody>
          <a:bodyPr/>
          <a:lstStyle/>
          <a:p>
            <a:fld id="{F19C4B20-2E26-47F7-BF76-0961B4E655D8}" type="slidenum">
              <a:rPr lang="zh-TW" altLang="en-US" smtClean="0"/>
              <a:t>‹#›</a:t>
            </a:fld>
            <a:endParaRPr lang="zh-TW" altLang="en-US"/>
          </a:p>
        </p:txBody>
      </p:sp>
    </p:spTree>
    <p:extLst>
      <p:ext uri="{BB962C8B-B14F-4D97-AF65-F5344CB8AC3E}">
        <p14:creationId xmlns:p14="http://schemas.microsoft.com/office/powerpoint/2010/main" val="1596316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59E6763-D4B6-D5FE-66D9-ADC4C7E0EF2A}"/>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FCD8D924-C015-1D3C-3CA6-4D6A7822D3F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8E3F2576-3C86-CA27-9209-30510C4EDA1D}"/>
              </a:ext>
            </a:extLst>
          </p:cNvPr>
          <p:cNvSpPr>
            <a:spLocks noGrp="1"/>
          </p:cNvSpPr>
          <p:nvPr>
            <p:ph type="dt" sz="half" idx="10"/>
          </p:nvPr>
        </p:nvSpPr>
        <p:spPr/>
        <p:txBody>
          <a:bodyPr/>
          <a:lstStyle/>
          <a:p>
            <a:fld id="{C044155C-C9B9-4BC1-9D16-E3035D9A65B4}" type="datetimeFigureOut">
              <a:rPr lang="zh-TW" altLang="en-US" smtClean="0"/>
              <a:t>2025/9/8</a:t>
            </a:fld>
            <a:endParaRPr lang="zh-TW" altLang="en-US"/>
          </a:p>
        </p:txBody>
      </p:sp>
      <p:sp>
        <p:nvSpPr>
          <p:cNvPr id="5" name="頁尾版面配置區 4">
            <a:extLst>
              <a:ext uri="{FF2B5EF4-FFF2-40B4-BE49-F238E27FC236}">
                <a16:creationId xmlns:a16="http://schemas.microsoft.com/office/drawing/2014/main" id="{1882860F-D2E9-D131-A5A7-4C5C6A4ADD4A}"/>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8DE969A5-4FB5-D28C-1A08-EECD936F508D}"/>
              </a:ext>
            </a:extLst>
          </p:cNvPr>
          <p:cNvSpPr>
            <a:spLocks noGrp="1"/>
          </p:cNvSpPr>
          <p:nvPr>
            <p:ph type="sldNum" sz="quarter" idx="12"/>
          </p:nvPr>
        </p:nvSpPr>
        <p:spPr/>
        <p:txBody>
          <a:bodyPr/>
          <a:lstStyle/>
          <a:p>
            <a:fld id="{F19C4B20-2E26-47F7-BF76-0961B4E655D8}" type="slidenum">
              <a:rPr lang="zh-TW" altLang="en-US" smtClean="0"/>
              <a:t>‹#›</a:t>
            </a:fld>
            <a:endParaRPr lang="zh-TW" altLang="en-US"/>
          </a:p>
        </p:txBody>
      </p:sp>
    </p:spTree>
    <p:extLst>
      <p:ext uri="{BB962C8B-B14F-4D97-AF65-F5344CB8AC3E}">
        <p14:creationId xmlns:p14="http://schemas.microsoft.com/office/powerpoint/2010/main" val="3546027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0239132-16CA-6154-96C0-B8E7623B715C}"/>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1273FC60-EE31-BE77-4EAA-7651030989AB}"/>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8DCA6E29-DFBA-45B6-09E5-71D9CA26FA53}"/>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DAD194B8-7D5A-9750-32CA-75510496FAD6}"/>
              </a:ext>
            </a:extLst>
          </p:cNvPr>
          <p:cNvSpPr>
            <a:spLocks noGrp="1"/>
          </p:cNvSpPr>
          <p:nvPr>
            <p:ph type="dt" sz="half" idx="10"/>
          </p:nvPr>
        </p:nvSpPr>
        <p:spPr/>
        <p:txBody>
          <a:bodyPr/>
          <a:lstStyle/>
          <a:p>
            <a:fld id="{C044155C-C9B9-4BC1-9D16-E3035D9A65B4}" type="datetimeFigureOut">
              <a:rPr lang="zh-TW" altLang="en-US" smtClean="0"/>
              <a:t>2025/9/8</a:t>
            </a:fld>
            <a:endParaRPr lang="zh-TW" altLang="en-US"/>
          </a:p>
        </p:txBody>
      </p:sp>
      <p:sp>
        <p:nvSpPr>
          <p:cNvPr id="6" name="頁尾版面配置區 5">
            <a:extLst>
              <a:ext uri="{FF2B5EF4-FFF2-40B4-BE49-F238E27FC236}">
                <a16:creationId xmlns:a16="http://schemas.microsoft.com/office/drawing/2014/main" id="{F1FD786B-7D18-9A44-096D-2C3C3DF4AAD5}"/>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FDFEF926-0D57-7175-F2A2-F55CAF199F36}"/>
              </a:ext>
            </a:extLst>
          </p:cNvPr>
          <p:cNvSpPr>
            <a:spLocks noGrp="1"/>
          </p:cNvSpPr>
          <p:nvPr>
            <p:ph type="sldNum" sz="quarter" idx="12"/>
          </p:nvPr>
        </p:nvSpPr>
        <p:spPr/>
        <p:txBody>
          <a:bodyPr/>
          <a:lstStyle/>
          <a:p>
            <a:fld id="{F19C4B20-2E26-47F7-BF76-0961B4E655D8}" type="slidenum">
              <a:rPr lang="zh-TW" altLang="en-US" smtClean="0"/>
              <a:t>‹#›</a:t>
            </a:fld>
            <a:endParaRPr lang="zh-TW" altLang="en-US"/>
          </a:p>
        </p:txBody>
      </p:sp>
    </p:spTree>
    <p:extLst>
      <p:ext uri="{BB962C8B-B14F-4D97-AF65-F5344CB8AC3E}">
        <p14:creationId xmlns:p14="http://schemas.microsoft.com/office/powerpoint/2010/main" val="1700910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36A936D-6A72-4183-4F26-62ABCCF4FA56}"/>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0AF346EA-035B-84B3-224D-F35A56029B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4DB812A0-06CA-E43F-369D-80CF32CAB312}"/>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F4D24F45-33AE-ADC1-82AF-721B774B72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7DB865B7-FE69-DCDA-4FFF-2089596E7B51}"/>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ACAC3B90-B57D-F60B-D07A-E61DEFDB019A}"/>
              </a:ext>
            </a:extLst>
          </p:cNvPr>
          <p:cNvSpPr>
            <a:spLocks noGrp="1"/>
          </p:cNvSpPr>
          <p:nvPr>
            <p:ph type="dt" sz="half" idx="10"/>
          </p:nvPr>
        </p:nvSpPr>
        <p:spPr/>
        <p:txBody>
          <a:bodyPr/>
          <a:lstStyle/>
          <a:p>
            <a:fld id="{C044155C-C9B9-4BC1-9D16-E3035D9A65B4}" type="datetimeFigureOut">
              <a:rPr lang="zh-TW" altLang="en-US" smtClean="0"/>
              <a:t>2025/9/8</a:t>
            </a:fld>
            <a:endParaRPr lang="zh-TW" altLang="en-US"/>
          </a:p>
        </p:txBody>
      </p:sp>
      <p:sp>
        <p:nvSpPr>
          <p:cNvPr id="8" name="頁尾版面配置區 7">
            <a:extLst>
              <a:ext uri="{FF2B5EF4-FFF2-40B4-BE49-F238E27FC236}">
                <a16:creationId xmlns:a16="http://schemas.microsoft.com/office/drawing/2014/main" id="{EAE5ABFF-F1DB-C10D-717E-647413E62EBC}"/>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3EED94B9-BF9C-2E09-92D1-1804B1F951CC}"/>
              </a:ext>
            </a:extLst>
          </p:cNvPr>
          <p:cNvSpPr>
            <a:spLocks noGrp="1"/>
          </p:cNvSpPr>
          <p:nvPr>
            <p:ph type="sldNum" sz="quarter" idx="12"/>
          </p:nvPr>
        </p:nvSpPr>
        <p:spPr/>
        <p:txBody>
          <a:bodyPr/>
          <a:lstStyle/>
          <a:p>
            <a:fld id="{F19C4B20-2E26-47F7-BF76-0961B4E655D8}" type="slidenum">
              <a:rPr lang="zh-TW" altLang="en-US" smtClean="0"/>
              <a:t>‹#›</a:t>
            </a:fld>
            <a:endParaRPr lang="zh-TW" altLang="en-US"/>
          </a:p>
        </p:txBody>
      </p:sp>
    </p:spTree>
    <p:extLst>
      <p:ext uri="{BB962C8B-B14F-4D97-AF65-F5344CB8AC3E}">
        <p14:creationId xmlns:p14="http://schemas.microsoft.com/office/powerpoint/2010/main" val="1290702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6D45071-40AE-DA44-8EC5-1592E32BDFAC}"/>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0791A220-6018-C9B9-5F1F-8E1436A27093}"/>
              </a:ext>
            </a:extLst>
          </p:cNvPr>
          <p:cNvSpPr>
            <a:spLocks noGrp="1"/>
          </p:cNvSpPr>
          <p:nvPr>
            <p:ph type="dt" sz="half" idx="10"/>
          </p:nvPr>
        </p:nvSpPr>
        <p:spPr/>
        <p:txBody>
          <a:bodyPr/>
          <a:lstStyle/>
          <a:p>
            <a:fld id="{C044155C-C9B9-4BC1-9D16-E3035D9A65B4}" type="datetimeFigureOut">
              <a:rPr lang="zh-TW" altLang="en-US" smtClean="0"/>
              <a:t>2025/9/8</a:t>
            </a:fld>
            <a:endParaRPr lang="zh-TW" altLang="en-US"/>
          </a:p>
        </p:txBody>
      </p:sp>
      <p:sp>
        <p:nvSpPr>
          <p:cNvPr id="4" name="頁尾版面配置區 3">
            <a:extLst>
              <a:ext uri="{FF2B5EF4-FFF2-40B4-BE49-F238E27FC236}">
                <a16:creationId xmlns:a16="http://schemas.microsoft.com/office/drawing/2014/main" id="{8606EA9C-4EA4-0B9B-BCB8-0C4F1A8B162D}"/>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875A72E0-AB42-14C4-CAAE-569D3470A1A1}"/>
              </a:ext>
            </a:extLst>
          </p:cNvPr>
          <p:cNvSpPr>
            <a:spLocks noGrp="1"/>
          </p:cNvSpPr>
          <p:nvPr>
            <p:ph type="sldNum" sz="quarter" idx="12"/>
          </p:nvPr>
        </p:nvSpPr>
        <p:spPr/>
        <p:txBody>
          <a:bodyPr/>
          <a:lstStyle/>
          <a:p>
            <a:fld id="{F19C4B20-2E26-47F7-BF76-0961B4E655D8}" type="slidenum">
              <a:rPr lang="zh-TW" altLang="en-US" smtClean="0"/>
              <a:t>‹#›</a:t>
            </a:fld>
            <a:endParaRPr lang="zh-TW" altLang="en-US"/>
          </a:p>
        </p:txBody>
      </p:sp>
    </p:spTree>
    <p:extLst>
      <p:ext uri="{BB962C8B-B14F-4D97-AF65-F5344CB8AC3E}">
        <p14:creationId xmlns:p14="http://schemas.microsoft.com/office/powerpoint/2010/main" val="488543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29EAEDEB-DF60-FD54-06D7-5A8A3E332C8A}"/>
              </a:ext>
            </a:extLst>
          </p:cNvPr>
          <p:cNvSpPr>
            <a:spLocks noGrp="1"/>
          </p:cNvSpPr>
          <p:nvPr>
            <p:ph type="dt" sz="half" idx="10"/>
          </p:nvPr>
        </p:nvSpPr>
        <p:spPr/>
        <p:txBody>
          <a:bodyPr/>
          <a:lstStyle/>
          <a:p>
            <a:fld id="{C044155C-C9B9-4BC1-9D16-E3035D9A65B4}" type="datetimeFigureOut">
              <a:rPr lang="zh-TW" altLang="en-US" smtClean="0"/>
              <a:t>2025/9/8</a:t>
            </a:fld>
            <a:endParaRPr lang="zh-TW" altLang="en-US"/>
          </a:p>
        </p:txBody>
      </p:sp>
      <p:sp>
        <p:nvSpPr>
          <p:cNvPr id="3" name="頁尾版面配置區 2">
            <a:extLst>
              <a:ext uri="{FF2B5EF4-FFF2-40B4-BE49-F238E27FC236}">
                <a16:creationId xmlns:a16="http://schemas.microsoft.com/office/drawing/2014/main" id="{C628714E-2143-9697-5A58-938C2F6A5787}"/>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FC7EA623-1B8F-81C2-9FDD-96D34D782097}"/>
              </a:ext>
            </a:extLst>
          </p:cNvPr>
          <p:cNvSpPr>
            <a:spLocks noGrp="1"/>
          </p:cNvSpPr>
          <p:nvPr>
            <p:ph type="sldNum" sz="quarter" idx="12"/>
          </p:nvPr>
        </p:nvSpPr>
        <p:spPr/>
        <p:txBody>
          <a:bodyPr/>
          <a:lstStyle/>
          <a:p>
            <a:fld id="{F19C4B20-2E26-47F7-BF76-0961B4E655D8}" type="slidenum">
              <a:rPr lang="zh-TW" altLang="en-US" smtClean="0"/>
              <a:t>‹#›</a:t>
            </a:fld>
            <a:endParaRPr lang="zh-TW" altLang="en-US"/>
          </a:p>
        </p:txBody>
      </p:sp>
    </p:spTree>
    <p:extLst>
      <p:ext uri="{BB962C8B-B14F-4D97-AF65-F5344CB8AC3E}">
        <p14:creationId xmlns:p14="http://schemas.microsoft.com/office/powerpoint/2010/main" val="3543752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E80BEED-DAF2-352D-DD11-E5ABF122F192}"/>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12932AEF-D434-F2BE-9A52-293A30A2E5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D4494FDD-9123-F041-EF94-663EF6ACE7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625A6A36-5EC9-3D63-8343-340F659812C0}"/>
              </a:ext>
            </a:extLst>
          </p:cNvPr>
          <p:cNvSpPr>
            <a:spLocks noGrp="1"/>
          </p:cNvSpPr>
          <p:nvPr>
            <p:ph type="dt" sz="half" idx="10"/>
          </p:nvPr>
        </p:nvSpPr>
        <p:spPr/>
        <p:txBody>
          <a:bodyPr/>
          <a:lstStyle/>
          <a:p>
            <a:fld id="{C044155C-C9B9-4BC1-9D16-E3035D9A65B4}" type="datetimeFigureOut">
              <a:rPr lang="zh-TW" altLang="en-US" smtClean="0"/>
              <a:t>2025/9/8</a:t>
            </a:fld>
            <a:endParaRPr lang="zh-TW" altLang="en-US"/>
          </a:p>
        </p:txBody>
      </p:sp>
      <p:sp>
        <p:nvSpPr>
          <p:cNvPr id="6" name="頁尾版面配置區 5">
            <a:extLst>
              <a:ext uri="{FF2B5EF4-FFF2-40B4-BE49-F238E27FC236}">
                <a16:creationId xmlns:a16="http://schemas.microsoft.com/office/drawing/2014/main" id="{22D234D6-9D62-6B90-F2B6-F0D4B346A43F}"/>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4E8EE46B-41DE-9AE1-4B2F-86D247F1D18C}"/>
              </a:ext>
            </a:extLst>
          </p:cNvPr>
          <p:cNvSpPr>
            <a:spLocks noGrp="1"/>
          </p:cNvSpPr>
          <p:nvPr>
            <p:ph type="sldNum" sz="quarter" idx="12"/>
          </p:nvPr>
        </p:nvSpPr>
        <p:spPr/>
        <p:txBody>
          <a:bodyPr/>
          <a:lstStyle/>
          <a:p>
            <a:fld id="{F19C4B20-2E26-47F7-BF76-0961B4E655D8}" type="slidenum">
              <a:rPr lang="zh-TW" altLang="en-US" smtClean="0"/>
              <a:t>‹#›</a:t>
            </a:fld>
            <a:endParaRPr lang="zh-TW" altLang="en-US"/>
          </a:p>
        </p:txBody>
      </p:sp>
    </p:spTree>
    <p:extLst>
      <p:ext uri="{BB962C8B-B14F-4D97-AF65-F5344CB8AC3E}">
        <p14:creationId xmlns:p14="http://schemas.microsoft.com/office/powerpoint/2010/main" val="2721567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3F09AC0-C6C1-E5F4-EFF6-40035977FD8F}"/>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F07D724A-D322-9D7A-6858-9AA06CBECE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06840938-92E5-37EF-E2EC-46D0E6699E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E8AD46EE-7BD9-4F44-6060-416CCFC94D8C}"/>
              </a:ext>
            </a:extLst>
          </p:cNvPr>
          <p:cNvSpPr>
            <a:spLocks noGrp="1"/>
          </p:cNvSpPr>
          <p:nvPr>
            <p:ph type="dt" sz="half" idx="10"/>
          </p:nvPr>
        </p:nvSpPr>
        <p:spPr/>
        <p:txBody>
          <a:bodyPr/>
          <a:lstStyle/>
          <a:p>
            <a:fld id="{C044155C-C9B9-4BC1-9D16-E3035D9A65B4}" type="datetimeFigureOut">
              <a:rPr lang="zh-TW" altLang="en-US" smtClean="0"/>
              <a:t>2025/9/8</a:t>
            </a:fld>
            <a:endParaRPr lang="zh-TW" altLang="en-US"/>
          </a:p>
        </p:txBody>
      </p:sp>
      <p:sp>
        <p:nvSpPr>
          <p:cNvPr id="6" name="頁尾版面配置區 5">
            <a:extLst>
              <a:ext uri="{FF2B5EF4-FFF2-40B4-BE49-F238E27FC236}">
                <a16:creationId xmlns:a16="http://schemas.microsoft.com/office/drawing/2014/main" id="{84F5A153-6EB0-B374-9BA8-F4628AFC4327}"/>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50B24B98-50AB-8F00-1512-DC59D3C12708}"/>
              </a:ext>
            </a:extLst>
          </p:cNvPr>
          <p:cNvSpPr>
            <a:spLocks noGrp="1"/>
          </p:cNvSpPr>
          <p:nvPr>
            <p:ph type="sldNum" sz="quarter" idx="12"/>
          </p:nvPr>
        </p:nvSpPr>
        <p:spPr/>
        <p:txBody>
          <a:bodyPr/>
          <a:lstStyle/>
          <a:p>
            <a:fld id="{F19C4B20-2E26-47F7-BF76-0961B4E655D8}" type="slidenum">
              <a:rPr lang="zh-TW" altLang="en-US" smtClean="0"/>
              <a:t>‹#›</a:t>
            </a:fld>
            <a:endParaRPr lang="zh-TW" altLang="en-US"/>
          </a:p>
        </p:txBody>
      </p:sp>
    </p:spTree>
    <p:extLst>
      <p:ext uri="{BB962C8B-B14F-4D97-AF65-F5344CB8AC3E}">
        <p14:creationId xmlns:p14="http://schemas.microsoft.com/office/powerpoint/2010/main" val="2551506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6AC251F6-A1A8-BDB0-82D0-F7A3C3CDD2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B7D7AE28-FAA6-816E-28F1-ED7C6AD8FD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FEA6ADD9-5897-8C05-0BD8-E748079B37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044155C-C9B9-4BC1-9D16-E3035D9A65B4}" type="datetimeFigureOut">
              <a:rPr lang="zh-TW" altLang="en-US" smtClean="0"/>
              <a:t>2025/9/8</a:t>
            </a:fld>
            <a:endParaRPr lang="zh-TW" altLang="en-US"/>
          </a:p>
        </p:txBody>
      </p:sp>
      <p:sp>
        <p:nvSpPr>
          <p:cNvPr id="5" name="頁尾版面配置區 4">
            <a:extLst>
              <a:ext uri="{FF2B5EF4-FFF2-40B4-BE49-F238E27FC236}">
                <a16:creationId xmlns:a16="http://schemas.microsoft.com/office/drawing/2014/main" id="{BF474108-DF69-2F61-212B-0B168FC9B0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E8D2A2F0-87D1-F5D6-0E99-0E5B8FFA65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19C4B20-2E26-47F7-BF76-0961B4E655D8}" type="slidenum">
              <a:rPr lang="zh-TW" altLang="en-US" smtClean="0"/>
              <a:t>‹#›</a:t>
            </a:fld>
            <a:endParaRPr lang="zh-TW" altLang="en-US"/>
          </a:p>
        </p:txBody>
      </p:sp>
    </p:spTree>
    <p:extLst>
      <p:ext uri="{BB962C8B-B14F-4D97-AF65-F5344CB8AC3E}">
        <p14:creationId xmlns:p14="http://schemas.microsoft.com/office/powerpoint/2010/main" val="22559417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5.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tiff"/><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FAD2AC2-32BC-4EDA-9056-D12A2B8565D1}"/>
              </a:ext>
            </a:extLst>
          </p:cNvPr>
          <p:cNvSpPr>
            <a:spLocks noGrp="1"/>
          </p:cNvSpPr>
          <p:nvPr>
            <p:ph type="ctrTitle"/>
          </p:nvPr>
        </p:nvSpPr>
        <p:spPr/>
        <p:txBody>
          <a:bodyPr/>
          <a:lstStyle/>
          <a:p>
            <a:r>
              <a:rPr lang="zh-TW" altLang="en-US" dirty="0"/>
              <a:t>製程參數</a:t>
            </a:r>
            <a:r>
              <a:rPr lang="zh-TW" altLang="zh-TW" dirty="0"/>
              <a:t>對射出行為</a:t>
            </a:r>
            <a:r>
              <a:rPr lang="en-US" altLang="zh-TW" dirty="0"/>
              <a:t>(</a:t>
            </a:r>
            <a:r>
              <a:rPr lang="zh-TW" altLang="en-US" dirty="0"/>
              <a:t>製程變量</a:t>
            </a:r>
            <a:r>
              <a:rPr lang="en-US" altLang="zh-TW" dirty="0"/>
              <a:t>)</a:t>
            </a:r>
            <a:r>
              <a:rPr lang="zh-TW" altLang="zh-TW" dirty="0"/>
              <a:t>之影響</a:t>
            </a:r>
            <a:r>
              <a:rPr lang="en-US" altLang="zh-TW" dirty="0"/>
              <a:t>-AS</a:t>
            </a:r>
            <a:endParaRPr lang="zh-TW" altLang="en-US" dirty="0"/>
          </a:p>
        </p:txBody>
      </p:sp>
      <p:sp>
        <p:nvSpPr>
          <p:cNvPr id="3" name="副標題 2">
            <a:extLst>
              <a:ext uri="{FF2B5EF4-FFF2-40B4-BE49-F238E27FC236}">
                <a16:creationId xmlns:a16="http://schemas.microsoft.com/office/drawing/2014/main" id="{43A2859C-B69A-4758-841A-280E0CC93AC7}"/>
              </a:ext>
            </a:extLst>
          </p:cNvPr>
          <p:cNvSpPr>
            <a:spLocks noGrp="1"/>
          </p:cNvSpPr>
          <p:nvPr>
            <p:ph type="subTitle" idx="1"/>
          </p:nvPr>
        </p:nvSpPr>
        <p:spPr>
          <a:xfrm>
            <a:off x="1524000" y="3602038"/>
            <a:ext cx="9144000" cy="2387600"/>
          </a:xfrm>
        </p:spPr>
        <p:txBody>
          <a:bodyPr>
            <a:noAutofit/>
          </a:bodyPr>
          <a:lstStyle/>
          <a:p>
            <a:pPr>
              <a:spcBef>
                <a:spcPct val="50000"/>
              </a:spcBef>
            </a:pPr>
            <a:r>
              <a:rPr lang="zh-TW" altLang="en-US" sz="2800" dirty="0">
                <a:solidFill>
                  <a:schemeClr val="tx1"/>
                </a:solidFill>
                <a:latin typeface="+mj-ea"/>
              </a:rPr>
              <a:t>國立高雄科技大學  模具工程系</a:t>
            </a:r>
          </a:p>
          <a:p>
            <a:pPr>
              <a:spcBef>
                <a:spcPct val="50000"/>
              </a:spcBef>
            </a:pPr>
            <a:r>
              <a:rPr lang="zh-TW" altLang="en-US" sz="2800" dirty="0">
                <a:solidFill>
                  <a:schemeClr val="tx1"/>
                </a:solidFill>
                <a:latin typeface="+mj-ea"/>
              </a:rPr>
              <a:t>黃俊欽 教授 研究團隊</a:t>
            </a:r>
          </a:p>
          <a:p>
            <a:r>
              <a:rPr lang="zh-TW" altLang="en-US" sz="2800" dirty="0">
                <a:solidFill>
                  <a:schemeClr val="tx1"/>
                </a:solidFill>
              </a:rPr>
              <a:t>博士後研究 </a:t>
            </a:r>
            <a:r>
              <a:rPr lang="en-US" altLang="zh-TW" sz="2800" dirty="0">
                <a:solidFill>
                  <a:schemeClr val="tx1"/>
                </a:solidFill>
              </a:rPr>
              <a:t>:</a:t>
            </a:r>
            <a:r>
              <a:rPr lang="zh-TW" altLang="en-US" sz="2800" dirty="0">
                <a:solidFill>
                  <a:schemeClr val="tx1"/>
                </a:solidFill>
              </a:rPr>
              <a:t>鄒濠亘博士</a:t>
            </a:r>
            <a:endParaRPr lang="en-US" altLang="zh-TW" sz="2800" dirty="0">
              <a:solidFill>
                <a:schemeClr val="tx1"/>
              </a:solidFill>
            </a:endParaRPr>
          </a:p>
          <a:p>
            <a:r>
              <a:rPr lang="zh-TW" altLang="en-US" sz="2800" dirty="0">
                <a:solidFill>
                  <a:schemeClr val="tx1"/>
                </a:solidFill>
              </a:rPr>
              <a:t>研究助理</a:t>
            </a:r>
            <a:r>
              <a:rPr lang="en-US" altLang="zh-TW" sz="2800" dirty="0">
                <a:solidFill>
                  <a:schemeClr val="tx1"/>
                </a:solidFill>
              </a:rPr>
              <a:t>:</a:t>
            </a:r>
            <a:r>
              <a:rPr lang="zh-TW" altLang="en-US" sz="2800" dirty="0">
                <a:solidFill>
                  <a:schemeClr val="tx1"/>
                </a:solidFill>
              </a:rPr>
              <a:t>陳旻揚 碩士</a:t>
            </a:r>
          </a:p>
          <a:p>
            <a:endParaRPr lang="zh-TW" altLang="en-US" sz="2800" dirty="0"/>
          </a:p>
        </p:txBody>
      </p:sp>
    </p:spTree>
    <p:extLst>
      <p:ext uri="{BB962C8B-B14F-4D97-AF65-F5344CB8AC3E}">
        <p14:creationId xmlns:p14="http://schemas.microsoft.com/office/powerpoint/2010/main" val="3814784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4626F-FF73-A10E-8FF2-C56E537A4994}"/>
            </a:ext>
          </a:extLst>
        </p:cNvPr>
        <p:cNvGrpSpPr/>
        <p:nvPr/>
      </p:nvGrpSpPr>
      <p:grpSpPr>
        <a:xfrm>
          <a:off x="0" y="0"/>
          <a:ext cx="0" cy="0"/>
          <a:chOff x="0" y="0"/>
          <a:chExt cx="0" cy="0"/>
        </a:xfrm>
      </p:grpSpPr>
      <p:grpSp>
        <p:nvGrpSpPr>
          <p:cNvPr id="2" name="群組 1">
            <a:extLst>
              <a:ext uri="{FF2B5EF4-FFF2-40B4-BE49-F238E27FC236}">
                <a16:creationId xmlns:a16="http://schemas.microsoft.com/office/drawing/2014/main" id="{0E98AF3A-E799-E36F-8B65-2C6DDF0A91D7}"/>
              </a:ext>
            </a:extLst>
          </p:cNvPr>
          <p:cNvGrpSpPr/>
          <p:nvPr/>
        </p:nvGrpSpPr>
        <p:grpSpPr>
          <a:xfrm>
            <a:off x="11871355" y="2364433"/>
            <a:ext cx="107239" cy="4235746"/>
            <a:chOff x="17600730" y="3546649"/>
            <a:chExt cx="160859" cy="6353620"/>
          </a:xfrm>
        </p:grpSpPr>
        <p:grpSp>
          <p:nvGrpSpPr>
            <p:cNvPr id="4" name="Group 4">
              <a:extLst>
                <a:ext uri="{FF2B5EF4-FFF2-40B4-BE49-F238E27FC236}">
                  <a16:creationId xmlns:a16="http://schemas.microsoft.com/office/drawing/2014/main" id="{4AEAF524-8BB6-81FB-EF4C-5E32EE940B68}"/>
                </a:ext>
              </a:extLst>
            </p:cNvPr>
            <p:cNvGrpSpPr/>
            <p:nvPr/>
          </p:nvGrpSpPr>
          <p:grpSpPr>
            <a:xfrm>
              <a:off x="17600730" y="9062069"/>
              <a:ext cx="152400" cy="838200"/>
              <a:chOff x="0" y="0"/>
              <a:chExt cx="203200" cy="1117600"/>
            </a:xfrm>
            <a:solidFill>
              <a:schemeClr val="bg1"/>
            </a:solidFill>
          </p:grpSpPr>
          <p:grpSp>
            <p:nvGrpSpPr>
              <p:cNvPr id="5" name="Group 5">
                <a:extLst>
                  <a:ext uri="{FF2B5EF4-FFF2-40B4-BE49-F238E27FC236}">
                    <a16:creationId xmlns:a16="http://schemas.microsoft.com/office/drawing/2014/main" id="{8F97D828-1C11-E828-4948-D63AB06766BA}"/>
                  </a:ext>
                </a:extLst>
              </p:cNvPr>
              <p:cNvGrpSpPr>
                <a:grpSpLocks noChangeAspect="1"/>
              </p:cNvGrpSpPr>
              <p:nvPr/>
            </p:nvGrpSpPr>
            <p:grpSpPr>
              <a:xfrm rot="-10800000">
                <a:off x="0" y="609600"/>
                <a:ext cx="203200" cy="203200"/>
                <a:chOff x="0" y="0"/>
                <a:chExt cx="6355080" cy="6355080"/>
              </a:xfrm>
              <a:grpFill/>
            </p:grpSpPr>
            <p:sp>
              <p:nvSpPr>
                <p:cNvPr id="6" name="Freeform 6">
                  <a:extLst>
                    <a:ext uri="{FF2B5EF4-FFF2-40B4-BE49-F238E27FC236}">
                      <a16:creationId xmlns:a16="http://schemas.microsoft.com/office/drawing/2014/main" id="{A802F966-D3AF-2C09-79F9-9E87A004D756}"/>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zh-TW" altLang="en-US" sz="1200"/>
                </a:p>
              </p:txBody>
            </p:sp>
          </p:grpSp>
          <p:grpSp>
            <p:nvGrpSpPr>
              <p:cNvPr id="7" name="Group 7">
                <a:extLst>
                  <a:ext uri="{FF2B5EF4-FFF2-40B4-BE49-F238E27FC236}">
                    <a16:creationId xmlns:a16="http://schemas.microsoft.com/office/drawing/2014/main" id="{377A0748-073A-94B9-F1CC-A2BE1B76AF34}"/>
                  </a:ext>
                </a:extLst>
              </p:cNvPr>
              <p:cNvGrpSpPr>
                <a:grpSpLocks noChangeAspect="1"/>
              </p:cNvGrpSpPr>
              <p:nvPr/>
            </p:nvGrpSpPr>
            <p:grpSpPr>
              <a:xfrm rot="-10800000">
                <a:off x="0" y="914400"/>
                <a:ext cx="203200" cy="203200"/>
                <a:chOff x="0" y="0"/>
                <a:chExt cx="6355080" cy="6355080"/>
              </a:xfrm>
              <a:grpFill/>
            </p:grpSpPr>
            <p:sp>
              <p:nvSpPr>
                <p:cNvPr id="8" name="Freeform 8">
                  <a:extLst>
                    <a:ext uri="{FF2B5EF4-FFF2-40B4-BE49-F238E27FC236}">
                      <a16:creationId xmlns:a16="http://schemas.microsoft.com/office/drawing/2014/main" id="{AC28097D-6864-85FF-1A68-466E3BF9346D}"/>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zh-TW" altLang="en-US" sz="1200"/>
                </a:p>
              </p:txBody>
            </p:sp>
          </p:grpSp>
          <p:grpSp>
            <p:nvGrpSpPr>
              <p:cNvPr id="9" name="Group 9">
                <a:extLst>
                  <a:ext uri="{FF2B5EF4-FFF2-40B4-BE49-F238E27FC236}">
                    <a16:creationId xmlns:a16="http://schemas.microsoft.com/office/drawing/2014/main" id="{037F05B9-FBD0-C2B0-7321-45ADDECF0457}"/>
                  </a:ext>
                </a:extLst>
              </p:cNvPr>
              <p:cNvGrpSpPr>
                <a:grpSpLocks noChangeAspect="1"/>
              </p:cNvGrpSpPr>
              <p:nvPr/>
            </p:nvGrpSpPr>
            <p:grpSpPr>
              <a:xfrm rot="-10800000">
                <a:off x="0" y="304800"/>
                <a:ext cx="203200" cy="203200"/>
                <a:chOff x="0" y="0"/>
                <a:chExt cx="6355080" cy="6355080"/>
              </a:xfrm>
              <a:grpFill/>
            </p:grpSpPr>
            <p:sp>
              <p:nvSpPr>
                <p:cNvPr id="10" name="Freeform 10">
                  <a:extLst>
                    <a:ext uri="{FF2B5EF4-FFF2-40B4-BE49-F238E27FC236}">
                      <a16:creationId xmlns:a16="http://schemas.microsoft.com/office/drawing/2014/main" id="{DA3434DA-CC8F-AD2E-1C0D-EB0F1737E15A}"/>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zh-TW" altLang="en-US" sz="1200"/>
                </a:p>
              </p:txBody>
            </p:sp>
          </p:grpSp>
          <p:grpSp>
            <p:nvGrpSpPr>
              <p:cNvPr id="11" name="Group 11">
                <a:extLst>
                  <a:ext uri="{FF2B5EF4-FFF2-40B4-BE49-F238E27FC236}">
                    <a16:creationId xmlns:a16="http://schemas.microsoft.com/office/drawing/2014/main" id="{985A4A40-0D20-7177-04CB-ECA4E79EB939}"/>
                  </a:ext>
                </a:extLst>
              </p:cNvPr>
              <p:cNvGrpSpPr/>
              <p:nvPr/>
            </p:nvGrpSpPr>
            <p:grpSpPr>
              <a:xfrm>
                <a:off x="0" y="0"/>
                <a:ext cx="203200" cy="203200"/>
                <a:chOff x="0" y="0"/>
                <a:chExt cx="6350000" cy="6350000"/>
              </a:xfrm>
              <a:grpFill/>
            </p:grpSpPr>
            <p:sp>
              <p:nvSpPr>
                <p:cNvPr id="12" name="Freeform 12">
                  <a:extLst>
                    <a:ext uri="{FF2B5EF4-FFF2-40B4-BE49-F238E27FC236}">
                      <a16:creationId xmlns:a16="http://schemas.microsoft.com/office/drawing/2014/main" id="{C5C89225-A0C7-4733-F304-7FCC570993FE}"/>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zh-TW" altLang="en-US" sz="1200"/>
                </a:p>
              </p:txBody>
            </p:sp>
          </p:grpSp>
        </p:grpSp>
        <p:sp>
          <p:nvSpPr>
            <p:cNvPr id="29" name="TextBox 29">
              <a:extLst>
                <a:ext uri="{FF2B5EF4-FFF2-40B4-BE49-F238E27FC236}">
                  <a16:creationId xmlns:a16="http://schemas.microsoft.com/office/drawing/2014/main" id="{6DC04F0C-89BB-4384-F729-6CBE79C2E087}"/>
                </a:ext>
              </a:extLst>
            </p:cNvPr>
            <p:cNvSpPr txBox="1"/>
            <p:nvPr/>
          </p:nvSpPr>
          <p:spPr>
            <a:xfrm rot="16200000">
              <a:off x="15085803" y="6068547"/>
              <a:ext cx="5197683" cy="153888"/>
            </a:xfrm>
            <a:prstGeom prst="rect">
              <a:avLst/>
            </a:prstGeom>
            <a:noFill/>
          </p:spPr>
          <p:txBody>
            <a:bodyPr lIns="0" tIns="0" rIns="0" bIns="0" rtlCol="0" anchor="t">
              <a:spAutoFit/>
            </a:bodyPr>
            <a:lstStyle/>
            <a:p>
              <a:pPr>
                <a:lnSpc>
                  <a:spcPts val="759"/>
                </a:lnSpc>
                <a:spcBef>
                  <a:spcPct val="0"/>
                </a:spcBef>
              </a:pPr>
              <a:r>
                <a:rPr lang="en-US" sz="667" spc="245" dirty="0">
                  <a:solidFill>
                    <a:schemeClr val="bg1"/>
                  </a:solidFill>
                  <a:latin typeface="Montserrat Classic"/>
                </a:rPr>
                <a:t>Plastics Precision Molding Lab</a:t>
              </a:r>
            </a:p>
          </p:txBody>
        </p:sp>
      </p:grpSp>
      <p:sp>
        <p:nvSpPr>
          <p:cNvPr id="20" name="投影片編號版面配置區 19">
            <a:extLst>
              <a:ext uri="{FF2B5EF4-FFF2-40B4-BE49-F238E27FC236}">
                <a16:creationId xmlns:a16="http://schemas.microsoft.com/office/drawing/2014/main" id="{AC999F24-42D6-CFD8-8E1E-88B5477A1A9C}"/>
              </a:ext>
            </a:extLst>
          </p:cNvPr>
          <p:cNvSpPr>
            <a:spLocks noGrp="1"/>
          </p:cNvSpPr>
          <p:nvPr>
            <p:ph type="sldNum" sz="quarter" idx="12"/>
          </p:nvPr>
        </p:nvSpPr>
        <p:spPr/>
        <p:txBody>
          <a:bodyPr/>
          <a:lstStyle/>
          <a:p>
            <a:fld id="{B6F15528-21DE-4FAA-801E-634DDDAF4B2B}" type="slidenum">
              <a:rPr lang="en-US" smtClean="0"/>
              <a:pPr/>
              <a:t>10</a:t>
            </a:fld>
            <a:endParaRPr lang="en-US"/>
          </a:p>
        </p:txBody>
      </p:sp>
      <p:graphicFrame>
        <p:nvGraphicFramePr>
          <p:cNvPr id="25" name="內容版面配置區 26">
            <a:extLst>
              <a:ext uri="{FF2B5EF4-FFF2-40B4-BE49-F238E27FC236}">
                <a16:creationId xmlns:a16="http://schemas.microsoft.com/office/drawing/2014/main" id="{AD5459DE-90CA-0024-539F-F08AB10B21C4}"/>
              </a:ext>
            </a:extLst>
          </p:cNvPr>
          <p:cNvGraphicFramePr>
            <a:graphicFrameLocks/>
          </p:cNvGraphicFramePr>
          <p:nvPr>
            <p:extLst>
              <p:ext uri="{D42A27DB-BD31-4B8C-83A1-F6EECF244321}">
                <p14:modId xmlns:p14="http://schemas.microsoft.com/office/powerpoint/2010/main" val="4184966096"/>
              </p:ext>
            </p:extLst>
          </p:nvPr>
        </p:nvGraphicFramePr>
        <p:xfrm>
          <a:off x="510350" y="823516"/>
          <a:ext cx="10735713" cy="5624263"/>
        </p:xfrm>
        <a:graphic>
          <a:graphicData uri="http://schemas.openxmlformats.org/drawingml/2006/table">
            <a:tbl>
              <a:tblPr firstRow="1" bandRow="1">
                <a:tableStyleId>{D7AC3CCA-C797-4891-BE02-D94E43425B78}</a:tableStyleId>
              </a:tblPr>
              <a:tblGrid>
                <a:gridCol w="1337155">
                  <a:extLst>
                    <a:ext uri="{9D8B030D-6E8A-4147-A177-3AD203B41FA5}">
                      <a16:colId xmlns:a16="http://schemas.microsoft.com/office/drawing/2014/main" val="20000"/>
                    </a:ext>
                  </a:extLst>
                </a:gridCol>
                <a:gridCol w="333280">
                  <a:extLst>
                    <a:ext uri="{9D8B030D-6E8A-4147-A177-3AD203B41FA5}">
                      <a16:colId xmlns:a16="http://schemas.microsoft.com/office/drawing/2014/main" val="20001"/>
                    </a:ext>
                  </a:extLst>
                </a:gridCol>
                <a:gridCol w="565613">
                  <a:extLst>
                    <a:ext uri="{9D8B030D-6E8A-4147-A177-3AD203B41FA5}">
                      <a16:colId xmlns:a16="http://schemas.microsoft.com/office/drawing/2014/main" val="627094946"/>
                    </a:ext>
                  </a:extLst>
                </a:gridCol>
                <a:gridCol w="216163">
                  <a:extLst>
                    <a:ext uri="{9D8B030D-6E8A-4147-A177-3AD203B41FA5}">
                      <a16:colId xmlns:a16="http://schemas.microsoft.com/office/drawing/2014/main" val="20002"/>
                    </a:ext>
                  </a:extLst>
                </a:gridCol>
                <a:gridCol w="134909">
                  <a:extLst>
                    <a:ext uri="{9D8B030D-6E8A-4147-A177-3AD203B41FA5}">
                      <a16:colId xmlns:a16="http://schemas.microsoft.com/office/drawing/2014/main" val="991404347"/>
                    </a:ext>
                  </a:extLst>
                </a:gridCol>
                <a:gridCol w="492515">
                  <a:extLst>
                    <a:ext uri="{9D8B030D-6E8A-4147-A177-3AD203B41FA5}">
                      <a16:colId xmlns:a16="http://schemas.microsoft.com/office/drawing/2014/main" val="20003"/>
                    </a:ext>
                  </a:extLst>
                </a:gridCol>
                <a:gridCol w="261234">
                  <a:extLst>
                    <a:ext uri="{9D8B030D-6E8A-4147-A177-3AD203B41FA5}">
                      <a16:colId xmlns:a16="http://schemas.microsoft.com/office/drawing/2014/main" val="2329432769"/>
                    </a:ext>
                  </a:extLst>
                </a:gridCol>
                <a:gridCol w="207179">
                  <a:extLst>
                    <a:ext uri="{9D8B030D-6E8A-4147-A177-3AD203B41FA5}">
                      <a16:colId xmlns:a16="http://schemas.microsoft.com/office/drawing/2014/main" val="2965582087"/>
                    </a:ext>
                  </a:extLst>
                </a:gridCol>
                <a:gridCol w="424215">
                  <a:extLst>
                    <a:ext uri="{9D8B030D-6E8A-4147-A177-3AD203B41FA5}">
                      <a16:colId xmlns:a16="http://schemas.microsoft.com/office/drawing/2014/main" val="20005"/>
                    </a:ext>
                  </a:extLst>
                </a:gridCol>
                <a:gridCol w="527023">
                  <a:extLst>
                    <a:ext uri="{9D8B030D-6E8A-4147-A177-3AD203B41FA5}">
                      <a16:colId xmlns:a16="http://schemas.microsoft.com/office/drawing/2014/main" val="20006"/>
                    </a:ext>
                  </a:extLst>
                </a:gridCol>
                <a:gridCol w="367001">
                  <a:extLst>
                    <a:ext uri="{9D8B030D-6E8A-4147-A177-3AD203B41FA5}">
                      <a16:colId xmlns:a16="http://schemas.microsoft.com/office/drawing/2014/main" val="1575231288"/>
                    </a:ext>
                  </a:extLst>
                </a:gridCol>
                <a:gridCol w="246883">
                  <a:extLst>
                    <a:ext uri="{9D8B030D-6E8A-4147-A177-3AD203B41FA5}">
                      <a16:colId xmlns:a16="http://schemas.microsoft.com/office/drawing/2014/main" val="20007"/>
                    </a:ext>
                  </a:extLst>
                </a:gridCol>
                <a:gridCol w="542025">
                  <a:extLst>
                    <a:ext uri="{9D8B030D-6E8A-4147-A177-3AD203B41FA5}">
                      <a16:colId xmlns:a16="http://schemas.microsoft.com/office/drawing/2014/main" val="2279002148"/>
                    </a:ext>
                  </a:extLst>
                </a:gridCol>
                <a:gridCol w="284820">
                  <a:extLst>
                    <a:ext uri="{9D8B030D-6E8A-4147-A177-3AD203B41FA5}">
                      <a16:colId xmlns:a16="http://schemas.microsoft.com/office/drawing/2014/main" val="2051387358"/>
                    </a:ext>
                  </a:extLst>
                </a:gridCol>
                <a:gridCol w="843589">
                  <a:extLst>
                    <a:ext uri="{9D8B030D-6E8A-4147-A177-3AD203B41FA5}">
                      <a16:colId xmlns:a16="http://schemas.microsoft.com/office/drawing/2014/main" val="3236216653"/>
                    </a:ext>
                  </a:extLst>
                </a:gridCol>
                <a:gridCol w="1016031">
                  <a:extLst>
                    <a:ext uri="{9D8B030D-6E8A-4147-A177-3AD203B41FA5}">
                      <a16:colId xmlns:a16="http://schemas.microsoft.com/office/drawing/2014/main" val="20008"/>
                    </a:ext>
                  </a:extLst>
                </a:gridCol>
                <a:gridCol w="1025852">
                  <a:extLst>
                    <a:ext uri="{9D8B030D-6E8A-4147-A177-3AD203B41FA5}">
                      <a16:colId xmlns:a16="http://schemas.microsoft.com/office/drawing/2014/main" val="20009"/>
                    </a:ext>
                  </a:extLst>
                </a:gridCol>
                <a:gridCol w="955113">
                  <a:extLst>
                    <a:ext uri="{9D8B030D-6E8A-4147-A177-3AD203B41FA5}">
                      <a16:colId xmlns:a16="http://schemas.microsoft.com/office/drawing/2014/main" val="20010"/>
                    </a:ext>
                  </a:extLst>
                </a:gridCol>
                <a:gridCol w="955113">
                  <a:extLst>
                    <a:ext uri="{9D8B030D-6E8A-4147-A177-3AD203B41FA5}">
                      <a16:colId xmlns:a16="http://schemas.microsoft.com/office/drawing/2014/main" val="3788620094"/>
                    </a:ext>
                  </a:extLst>
                </a:gridCol>
              </a:tblGrid>
              <a:tr h="401627">
                <a:tc gridSpan="19">
                  <a:txBody>
                    <a:bodyPr/>
                    <a:lstStyle/>
                    <a:p>
                      <a:pPr algn="ctr"/>
                      <a:r>
                        <a:rPr lang="zh-TW" altLang="en-US" sz="1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射出成形參數</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600" baseline="0" dirty="0">
                        <a:solidFill>
                          <a:sysClr val="windowText" lastClr="000000"/>
                        </a:solidFill>
                        <a:latin typeface="Arial" panose="020B0604020202020204" pitchFamily="34" charset="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48915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射出機型號</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Vs-50k</a:t>
                      </a:r>
                      <a:endParaRPr lang="zh-TW" altLang="en-US" sz="140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r>
                        <a:rPr lang="en-US" altLang="zh-TW" baseline="0">
                          <a:solidFill>
                            <a:sysClr val="windowText" lastClr="000000"/>
                          </a:solidFill>
                          <a:latin typeface="Arial" panose="020B0604020202020204" pitchFamily="34" charset="0"/>
                          <a:ea typeface="微軟正黑體" panose="020B0604030504040204" pitchFamily="34" charset="-120"/>
                        </a:rPr>
                        <a:t>140</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gridSpan="7">
                  <a:txBody>
                    <a:bodyPr/>
                    <a:lstStyle/>
                    <a:p>
                      <a:pPr algn="ct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螺桿轉速</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(rpm)</a:t>
                      </a:r>
                      <a:endPar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r>
                        <a:rPr lang="en-US" altLang="zh-TW" baseline="0">
                          <a:solidFill>
                            <a:sysClr val="windowText" lastClr="000000"/>
                          </a:solidFill>
                          <a:latin typeface="Arial" panose="020B0604020202020204" pitchFamily="34" charset="0"/>
                          <a:ea typeface="微軟正黑體" panose="020B0604030504040204" pitchFamily="34" charset="-120"/>
                        </a:rPr>
                        <a:t>140</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400" dirty="0"/>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algn="ctr"/>
                      <a:r>
                        <a:rPr lang="en-US" altLang="zh-TW" sz="1400" dirty="0">
                          <a:latin typeface="Times New Roman" panose="02020603050405020304" pitchFamily="18" charset="0"/>
                          <a:cs typeface="Times New Roman" panose="02020603050405020304" pitchFamily="18" charset="0"/>
                        </a:rPr>
                        <a:t>68.4</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gridSpan="3">
                  <a:txBody>
                    <a:bodyPr/>
                    <a:lstStyle/>
                    <a:p>
                      <a:pPr marL="0" indent="0" algn="ctr">
                        <a:spcAft>
                          <a:spcPts val="0"/>
                        </a:spcAft>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鬆退速度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(mm/s)</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zh-TW" altLang="en-US" sz="1600" kern="100" baseline="0" dirty="0">
                          <a:solidFill>
                            <a:sysClr val="windowText" lastClr="000000"/>
                          </a:solidFill>
                          <a:effectLst/>
                          <a:latin typeface="Arial" panose="020B0604020202020204" pitchFamily="34" charset="0"/>
                          <a:ea typeface="微軟正黑體" panose="020B0604030504040204" pitchFamily="34" charset="-120"/>
                          <a:cs typeface="新細明體"/>
                        </a:rPr>
                        <a:t>開模時間</a:t>
                      </a:r>
                      <a:r>
                        <a:rPr lang="en-US" altLang="zh-TW" sz="1600" kern="100" baseline="0" dirty="0">
                          <a:solidFill>
                            <a:sysClr val="windowText" lastClr="000000"/>
                          </a:solidFill>
                          <a:effectLst/>
                          <a:latin typeface="Arial" panose="020B0604020202020204" pitchFamily="34" charset="0"/>
                          <a:ea typeface="微軟正黑體" panose="020B0604030504040204" pitchFamily="34" charset="-120"/>
                          <a:cs typeface="新細明體"/>
                        </a:rPr>
                        <a:t>(Sec)</a:t>
                      </a:r>
                      <a:endParaRPr lang="zh-TW" altLang="en-US" dirty="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indent="0" algn="ctr">
                        <a:spcAft>
                          <a:spcPts val="0"/>
                        </a:spcAft>
                      </a:pPr>
                      <a:r>
                        <a:rPr lang="en-US" altLang="zh-TW" sz="1400">
                          <a:latin typeface="Times New Roman" panose="02020603050405020304" pitchFamily="18" charset="0"/>
                          <a:cs typeface="Times New Roman" panose="02020603050405020304" pitchFamily="18" charset="0"/>
                        </a:rPr>
                        <a:t>43.5</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8915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螺桿直徑</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(mm)</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32</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gridSpan="7">
                  <a:txBody>
                    <a:bodyPr/>
                    <a:lstStyle/>
                    <a:p>
                      <a:pPr algn="ct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螺桿背壓</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(bar)</a:t>
                      </a:r>
                      <a:endPar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400" dirty="0"/>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algn="ctr"/>
                      <a:r>
                        <a:rPr lang="en-US" altLang="zh-TW" sz="1400" dirty="0">
                          <a:latin typeface="Times New Roman" panose="02020603050405020304" pitchFamily="18" charset="0"/>
                          <a:cs typeface="Times New Roman" panose="02020603050405020304" pitchFamily="18" charset="0"/>
                        </a:rPr>
                        <a:t>7</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indent="0" algn="ctr">
                        <a:spcAft>
                          <a:spcPts val="0"/>
                        </a:spcAft>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冷卻時間</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(sec)</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sz="1800" kern="1200" baseline="0" dirty="0">
                          <a:solidFill>
                            <a:sysClr val="windowText" lastClr="000000"/>
                          </a:solidFill>
                          <a:latin typeface="Arial" panose="020B0604020202020204" pitchFamily="34" charset="0"/>
                          <a:ea typeface="微軟正黑體" panose="020B0604030504040204" pitchFamily="34" charset="-120"/>
                          <a:cs typeface="+mn-cs"/>
                        </a:rPr>
                        <a:t>5</a:t>
                      </a:r>
                      <a:endParaRPr lang="zh-TW" altLang="en-US" dirty="0"/>
                    </a:p>
                  </a:txBody>
                  <a:tcPr anchor="ctr">
                    <a:lnT w="12700" cap="flat" cmpd="sng" algn="ctr">
                      <a:solidFill>
                        <a:schemeClr val="tx1"/>
                      </a:solidFill>
                      <a:prstDash val="solid"/>
                      <a:round/>
                      <a:headEnd type="none" w="med" len="med"/>
                      <a:tailEnd type="none" w="med" len="med"/>
                    </a:lnT>
                    <a:noFill/>
                  </a:tcPr>
                </a:tc>
                <a:tc>
                  <a:txBody>
                    <a:bodyPr/>
                    <a:lstStyle/>
                    <a:p>
                      <a:pPr marL="0" algn="ctr" defTabSz="914400" rtl="0" eaLnBrk="1" latinLnBrk="0" hangingPunct="1"/>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20</a:t>
                      </a:r>
                      <a:endParaRPr lang="zh-TW" altLang="en-US"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2129967"/>
                  </a:ext>
                </a:extLst>
              </a:tr>
              <a:tr h="48915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模具溫度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 固定側</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可動側</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55/55</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baseline="0">
                          <a:solidFill>
                            <a:sysClr val="windowText" lastClr="000000"/>
                          </a:solidFill>
                          <a:latin typeface="Arial" panose="020B0604020202020204" pitchFamily="34" charset="0"/>
                          <a:ea typeface="微軟正黑體" panose="020B0604030504040204" pitchFamily="34" charset="-120"/>
                        </a:rPr>
                        <a:t>155/138</a:t>
                      </a:r>
                    </a:p>
                    <a:p>
                      <a:pPr algn="ctr"/>
                      <a:r>
                        <a:rPr lang="en-US" altLang="zh-TW" baseline="0">
                          <a:solidFill>
                            <a:sysClr val="windowText" lastClr="000000"/>
                          </a:solidFill>
                          <a:latin typeface="Arial" panose="020B0604020202020204" pitchFamily="34" charset="0"/>
                          <a:ea typeface="微軟正黑體" panose="020B0604030504040204" pitchFamily="34" charset="-120"/>
                        </a:rPr>
                        <a:t>155/145</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gridSpan="7">
                  <a:txBody>
                    <a:bodyPr/>
                    <a:lstStyle/>
                    <a:p>
                      <a:pPr algn="ct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鬆退距離</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(mm) </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前</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後</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baseline="0">
                          <a:solidFill>
                            <a:sysClr val="windowText" lastClr="000000"/>
                          </a:solidFill>
                          <a:latin typeface="Arial" panose="020B0604020202020204" pitchFamily="34" charset="0"/>
                          <a:ea typeface="微軟正黑體" panose="020B0604030504040204" pitchFamily="34" charset="-120"/>
                        </a:rPr>
                        <a:t>155/138</a:t>
                      </a:r>
                    </a:p>
                    <a:p>
                      <a:pPr algn="ctr"/>
                      <a:r>
                        <a:rPr lang="en-US" altLang="zh-TW" baseline="0">
                          <a:solidFill>
                            <a:sysClr val="windowText" lastClr="000000"/>
                          </a:solidFill>
                          <a:latin typeface="Arial" panose="020B0604020202020204" pitchFamily="34" charset="0"/>
                          <a:ea typeface="微軟正黑體" panose="020B0604030504040204" pitchFamily="34" charset="-120"/>
                        </a:rPr>
                        <a:t>155/145</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r>
                        <a:rPr lang="en-US" altLang="zh-TW" sz="1400" dirty="0"/>
                        <a:t>5</a:t>
                      </a:r>
                      <a:endParaRPr lang="zh-TW" altLang="en-US" sz="1400" dirty="0"/>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algn="ctr"/>
                      <a:r>
                        <a:rPr lang="en-US" altLang="zh-TW" sz="1400" dirty="0">
                          <a:latin typeface="Times New Roman" panose="02020603050405020304" pitchFamily="18" charset="0"/>
                          <a:cs typeface="Times New Roman" panose="02020603050405020304" pitchFamily="18" charset="0"/>
                        </a:rPr>
                        <a:t>0/5</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indent="0" algn="ctr">
                        <a:spcAft>
                          <a:spcPts val="0"/>
                        </a:spcAft>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週期時間</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(sec)</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sz="1800" kern="1200" baseline="0" dirty="0">
                          <a:solidFill>
                            <a:sysClr val="windowText" lastClr="000000"/>
                          </a:solidFill>
                          <a:latin typeface="Arial" panose="020B0604020202020204" pitchFamily="34" charset="0"/>
                          <a:ea typeface="微軟正黑體" panose="020B0604030504040204" pitchFamily="34" charset="-120"/>
                          <a:cs typeface="+mn-cs"/>
                        </a:rPr>
                        <a:t>5</a:t>
                      </a:r>
                      <a:endParaRPr lang="zh-TW" altLang="en-US" dirty="0"/>
                    </a:p>
                  </a:txBody>
                  <a:tcPr anchor="ctr"/>
                </a:tc>
                <a:tc>
                  <a:txBody>
                    <a:bodyPr/>
                    <a:lstStyle/>
                    <a:p>
                      <a:pPr marL="0" algn="ctr" defTabSz="914400" rtl="0" eaLnBrk="1" latinLnBrk="0" hangingPunct="1"/>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32</a:t>
                      </a:r>
                      <a:endParaRPr lang="zh-TW" altLang="en-US"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01627">
                <a:tc gridSpan="1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b="1"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射出參數</a:t>
                      </a:r>
                      <a:endParaRPr lang="zh-TW" altLang="zh-TW" sz="1400" b="1"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gridSpan="4">
                  <a:txBody>
                    <a:bodyPr/>
                    <a:lstStyle/>
                    <a:p>
                      <a:pPr algn="ctr"/>
                      <a:r>
                        <a:rPr lang="zh-TW" altLang="en-US" sz="1400" b="1"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保壓參數</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600" baseline="0" dirty="0">
                        <a:solidFill>
                          <a:sysClr val="windowText" lastClr="000000"/>
                        </a:solidFill>
                        <a:latin typeface="Arial" panose="020B0604020202020204" pitchFamily="34" charset="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6249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段數</a:t>
                      </a:r>
                      <a:endParaRPr lang="zh-TW"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4</a:t>
                      </a:r>
                      <a:endParaRPr lang="zh-TW"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5</a:t>
                      </a:r>
                      <a:endParaRPr lang="zh-TW"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6</a:t>
                      </a:r>
                      <a:endParaRPr lang="zh-TW"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endParaRPr lang="zh-TW" altLang="en-US" sz="1400" baseline="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en-US" sz="1400" baseline="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53019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位置</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(mm)</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45</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18</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壓力</a:t>
                      </a: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(bar)</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30</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6829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速度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30</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時間</a:t>
                      </a: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(Sec)</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10</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46829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射出壓力</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(bar)</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100</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速度</a:t>
                      </a: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(mm/s)</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30</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21492611"/>
                  </a:ext>
                </a:extLst>
              </a:tr>
              <a:tr h="468297">
                <a:tc gridSpan="1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料管溫度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chemeClr val="tx1"/>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dirty="0"/>
                    </a:p>
                  </a:txBody>
                  <a:tcP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gridSpan="4">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真實熔膠溫度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真實模具表面溫度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 </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2529992"/>
                  </a:ext>
                </a:extLst>
              </a:tr>
              <a:tr h="468298">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1(Nozzle)</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3</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4</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381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rowSpan="2" gridSpan="4">
                  <a:txBody>
                    <a:bodyPr/>
                    <a:lstStyle/>
                    <a:p>
                      <a:pPr algn="ctr"/>
                      <a:r>
                        <a:rPr lang="en-US" altLang="zh-TW" sz="24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210/50</a:t>
                      </a:r>
                      <a:endParaRPr lang="zh-TW" altLang="en-US" sz="24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rowSpan="2"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7751246"/>
                  </a:ext>
                </a:extLst>
              </a:tr>
              <a:tr h="468297">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194</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194</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184</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174</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gridSpan="4"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2484202"/>
                  </a:ext>
                </a:extLst>
              </a:tr>
            </a:tbl>
          </a:graphicData>
        </a:graphic>
      </p:graphicFrame>
      <p:sp>
        <p:nvSpPr>
          <p:cNvPr id="13" name="文字方塊 12">
            <a:extLst>
              <a:ext uri="{FF2B5EF4-FFF2-40B4-BE49-F238E27FC236}">
                <a16:creationId xmlns:a16="http://schemas.microsoft.com/office/drawing/2014/main" id="{4E9CCC19-21E4-EE9B-4ADB-A4C586CC6734}"/>
              </a:ext>
            </a:extLst>
          </p:cNvPr>
          <p:cNvSpPr txBox="1"/>
          <p:nvPr/>
        </p:nvSpPr>
        <p:spPr>
          <a:xfrm>
            <a:off x="408561" y="226367"/>
            <a:ext cx="7850855"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製程參數</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射出設定參數</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-210</a:t>
            </a:r>
            <a:r>
              <a:rPr lang="zh-TW" altLang="zh-TW" sz="28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800" b="1"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44167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F483E0-88DF-4D03-80C9-227B9557F2E5}"/>
              </a:ext>
            </a:extLst>
          </p:cNvPr>
          <p:cNvSpPr>
            <a:spLocks noGrp="1"/>
          </p:cNvSpPr>
          <p:nvPr>
            <p:ph type="title"/>
          </p:nvPr>
        </p:nvSpPr>
        <p:spPr/>
        <p:txBody>
          <a:bodyPr/>
          <a:lstStyle/>
          <a:p>
            <a:r>
              <a:rPr lang="zh-TW" altLang="en-US" dirty="0"/>
              <a:t>訊號擷取</a:t>
            </a:r>
            <a:r>
              <a:rPr lang="en-US" altLang="zh-TW" dirty="0"/>
              <a:t>---</a:t>
            </a:r>
            <a:r>
              <a:rPr lang="zh-TW" altLang="en-US" dirty="0"/>
              <a:t>曲線</a:t>
            </a:r>
            <a:r>
              <a:rPr lang="en-US" altLang="zh-TW" dirty="0"/>
              <a:t>(</a:t>
            </a:r>
            <a:r>
              <a:rPr lang="zh-TW" altLang="en-US" dirty="0"/>
              <a:t>物理量</a:t>
            </a:r>
            <a:r>
              <a:rPr lang="en-US" altLang="zh-TW" dirty="0"/>
              <a:t>vs</a:t>
            </a:r>
            <a:r>
              <a:rPr lang="zh-TW" altLang="en-US" dirty="0"/>
              <a:t>時間</a:t>
            </a:r>
            <a:r>
              <a:rPr lang="en-US" altLang="zh-TW" dirty="0"/>
              <a:t>)</a:t>
            </a:r>
            <a:endParaRPr lang="zh-TW" altLang="en-US" dirty="0"/>
          </a:p>
        </p:txBody>
      </p:sp>
      <p:sp>
        <p:nvSpPr>
          <p:cNvPr id="3" name="矩形 2">
            <a:extLst>
              <a:ext uri="{FF2B5EF4-FFF2-40B4-BE49-F238E27FC236}">
                <a16:creationId xmlns:a16="http://schemas.microsoft.com/office/drawing/2014/main" id="{00402844-06B6-4759-A140-0C7418302069}"/>
              </a:ext>
            </a:extLst>
          </p:cNvPr>
          <p:cNvSpPr/>
          <p:nvPr/>
        </p:nvSpPr>
        <p:spPr>
          <a:xfrm>
            <a:off x="333118" y="2746648"/>
            <a:ext cx="6951407" cy="3539430"/>
          </a:xfrm>
          <a:prstGeom prst="rect">
            <a:avLst/>
          </a:prstGeom>
          <a:solidFill>
            <a:srgbClr val="FFFF00"/>
          </a:solidFill>
          <a:ln>
            <a:solidFill>
              <a:schemeClr val="accent1"/>
            </a:solidFill>
          </a:ln>
        </p:spPr>
        <p:txBody>
          <a:bodyPr wrap="square">
            <a:spAutoFit/>
          </a:bodyPr>
          <a:lstStyle/>
          <a:p>
            <a:pPr marL="285744" indent="-285744">
              <a:buFont typeface="Wingdings" panose="05000000000000000000" pitchFamily="2" charset="2"/>
              <a:buChar char="n"/>
              <a:defRPr/>
            </a:pPr>
            <a:r>
              <a:rPr lang="zh-TW" altLang="zh-TW" sz="2800" dirty="0"/>
              <a:t>射出機實際油壓</a:t>
            </a:r>
            <a:r>
              <a:rPr lang="en-US" altLang="zh-TW" sz="2800" dirty="0"/>
              <a:t>vs</a:t>
            </a:r>
            <a:r>
              <a:rPr lang="zh-TW" altLang="en-US" sz="2800" dirty="0"/>
              <a:t>時間</a:t>
            </a:r>
            <a:r>
              <a:rPr lang="zh-TW" altLang="zh-TW" sz="2800" dirty="0"/>
              <a:t>曲線</a:t>
            </a:r>
          </a:p>
          <a:p>
            <a:pPr marL="285744" indent="-285744">
              <a:buFont typeface="Wingdings" panose="05000000000000000000" pitchFamily="2" charset="2"/>
              <a:buChar char="n"/>
              <a:defRPr/>
            </a:pPr>
            <a:r>
              <a:rPr lang="zh-TW" altLang="zh-TW" sz="2800" dirty="0"/>
              <a:t>螺桿實際位置</a:t>
            </a:r>
            <a:r>
              <a:rPr lang="en-US" altLang="zh-TW" sz="2800" dirty="0"/>
              <a:t>vs</a:t>
            </a:r>
            <a:r>
              <a:rPr lang="zh-TW" altLang="en-US" sz="2800" dirty="0"/>
              <a:t>時間</a:t>
            </a:r>
            <a:r>
              <a:rPr lang="zh-TW" altLang="zh-TW" sz="2800" dirty="0"/>
              <a:t>曲線 </a:t>
            </a:r>
          </a:p>
          <a:p>
            <a:pPr marL="285744" indent="-285744">
              <a:buFont typeface="Wingdings" panose="05000000000000000000" pitchFamily="2" charset="2"/>
              <a:buChar char="n"/>
              <a:defRPr/>
            </a:pPr>
            <a:r>
              <a:rPr lang="zh-TW" altLang="zh-TW" sz="2800" dirty="0"/>
              <a:t>噴嘴處的融膠實際壓力</a:t>
            </a:r>
            <a:r>
              <a:rPr lang="en-US" altLang="zh-TW" sz="2800" dirty="0"/>
              <a:t>vs</a:t>
            </a:r>
            <a:r>
              <a:rPr lang="zh-TW" altLang="en-US" sz="2800" dirty="0"/>
              <a:t>時間</a:t>
            </a:r>
            <a:r>
              <a:rPr lang="zh-TW" altLang="zh-TW" sz="2800" dirty="0"/>
              <a:t>曲線</a:t>
            </a:r>
          </a:p>
          <a:p>
            <a:pPr marL="285744" indent="-285744">
              <a:buFont typeface="Wingdings" panose="05000000000000000000" pitchFamily="2" charset="2"/>
              <a:buChar char="n"/>
              <a:defRPr/>
            </a:pPr>
            <a:r>
              <a:rPr lang="zh-TW" altLang="zh-TW" sz="2800" dirty="0"/>
              <a:t>噴嘴處的融膠實際溫度</a:t>
            </a:r>
            <a:r>
              <a:rPr lang="en-US" altLang="zh-TW" sz="2800" dirty="0"/>
              <a:t>vs</a:t>
            </a:r>
            <a:r>
              <a:rPr lang="zh-TW" altLang="en-US" sz="2800" dirty="0"/>
              <a:t>時間</a:t>
            </a:r>
            <a:r>
              <a:rPr lang="zh-TW" altLang="zh-TW" sz="2800" dirty="0"/>
              <a:t>曲線</a:t>
            </a:r>
          </a:p>
          <a:p>
            <a:pPr marL="285744" indent="-285744">
              <a:buFont typeface="Wingdings" panose="05000000000000000000" pitchFamily="2" charset="2"/>
              <a:buChar char="n"/>
              <a:defRPr/>
            </a:pPr>
            <a:r>
              <a:rPr lang="zh-TW" altLang="zh-TW" sz="2800" dirty="0"/>
              <a:t>模穴內</a:t>
            </a:r>
            <a:r>
              <a:rPr lang="en-US" altLang="zh-TW" sz="2800" dirty="0"/>
              <a:t>A</a:t>
            </a:r>
            <a:r>
              <a:rPr lang="zh-TW" altLang="en-US" sz="2800" dirty="0">
                <a:latin typeface="PMingLiU" panose="02020500000000000000" pitchFamily="18" charset="-120"/>
                <a:ea typeface="PMingLiU" panose="02020500000000000000" pitchFamily="18" charset="-120"/>
              </a:rPr>
              <a:t>、</a:t>
            </a:r>
            <a:r>
              <a:rPr lang="en-US" altLang="zh-TW" sz="2800" dirty="0"/>
              <a:t>B</a:t>
            </a:r>
            <a:r>
              <a:rPr lang="zh-TW" altLang="en-US" sz="2800" dirty="0">
                <a:latin typeface="PMingLiU" panose="02020500000000000000" pitchFamily="18" charset="-120"/>
                <a:ea typeface="PMingLiU" panose="02020500000000000000" pitchFamily="18" charset="-120"/>
              </a:rPr>
              <a:t>、</a:t>
            </a:r>
            <a:r>
              <a:rPr lang="en-US" altLang="zh-TW" sz="2800" dirty="0"/>
              <a:t>C</a:t>
            </a:r>
            <a:r>
              <a:rPr lang="zh-TW" altLang="en-US" sz="2800" dirty="0"/>
              <a:t>三個位置</a:t>
            </a:r>
            <a:r>
              <a:rPr lang="zh-TW" altLang="zh-TW" sz="2800" dirty="0"/>
              <a:t>的融膠壓力</a:t>
            </a:r>
            <a:r>
              <a:rPr lang="en-US" altLang="zh-TW" sz="2800" dirty="0"/>
              <a:t>vs</a:t>
            </a:r>
            <a:r>
              <a:rPr lang="zh-TW" altLang="en-US" sz="2800" dirty="0"/>
              <a:t>時間</a:t>
            </a:r>
            <a:r>
              <a:rPr lang="zh-TW" altLang="zh-TW" sz="2800" dirty="0"/>
              <a:t>曲線</a:t>
            </a:r>
          </a:p>
          <a:p>
            <a:pPr marL="285744" indent="-285744">
              <a:buFont typeface="Wingdings" panose="05000000000000000000" pitchFamily="2" charset="2"/>
              <a:buChar char="n"/>
              <a:defRPr/>
            </a:pPr>
            <a:r>
              <a:rPr lang="zh-TW" altLang="zh-TW" sz="2800" dirty="0"/>
              <a:t>模穴內</a:t>
            </a:r>
            <a:r>
              <a:rPr lang="en-US" altLang="zh-TW" sz="2800" dirty="0"/>
              <a:t>A1</a:t>
            </a:r>
            <a:r>
              <a:rPr lang="zh-TW" altLang="en-US" sz="2800" dirty="0">
                <a:latin typeface="PMingLiU" panose="02020500000000000000" pitchFamily="18" charset="-120"/>
                <a:ea typeface="PMingLiU" panose="02020500000000000000" pitchFamily="18" charset="-120"/>
              </a:rPr>
              <a:t>、</a:t>
            </a:r>
            <a:r>
              <a:rPr lang="en-US" altLang="zh-TW" sz="2800" dirty="0"/>
              <a:t>A2</a:t>
            </a:r>
            <a:r>
              <a:rPr lang="zh-TW" altLang="en-US" sz="2800" dirty="0"/>
              <a:t>三個位置</a:t>
            </a:r>
            <a:r>
              <a:rPr lang="zh-TW" altLang="zh-TW" sz="2800" dirty="0"/>
              <a:t>的融膠</a:t>
            </a:r>
            <a:r>
              <a:rPr lang="zh-TW" altLang="en-US" sz="2800" dirty="0"/>
              <a:t>最高</a:t>
            </a:r>
            <a:r>
              <a:rPr lang="zh-TW" altLang="zh-TW" sz="2800" dirty="0"/>
              <a:t>溫度</a:t>
            </a:r>
            <a:r>
              <a:rPr lang="en-US" altLang="zh-TW" sz="2800" dirty="0"/>
              <a:t>vs</a:t>
            </a:r>
            <a:r>
              <a:rPr lang="zh-TW" altLang="en-US" sz="2800" dirty="0"/>
              <a:t>時間</a:t>
            </a:r>
            <a:r>
              <a:rPr lang="zh-TW" altLang="zh-TW" sz="2800" dirty="0"/>
              <a:t>曲線</a:t>
            </a:r>
          </a:p>
        </p:txBody>
      </p:sp>
      <p:pic>
        <p:nvPicPr>
          <p:cNvPr id="5" name="圖片 4">
            <a:extLst>
              <a:ext uri="{FF2B5EF4-FFF2-40B4-BE49-F238E27FC236}">
                <a16:creationId xmlns:a16="http://schemas.microsoft.com/office/drawing/2014/main" id="{DEC0D383-71FF-4D16-80D0-B9D6A6B12956}"/>
              </a:ext>
            </a:extLst>
          </p:cNvPr>
          <p:cNvPicPr>
            <a:picLocks noChangeAspect="1"/>
          </p:cNvPicPr>
          <p:nvPr/>
        </p:nvPicPr>
        <p:blipFill>
          <a:blip r:embed="rId3"/>
          <a:stretch>
            <a:fillRect/>
          </a:stretch>
        </p:blipFill>
        <p:spPr>
          <a:xfrm>
            <a:off x="8506768" y="3074802"/>
            <a:ext cx="2454309" cy="3573583"/>
          </a:xfrm>
          <a:prstGeom prst="rect">
            <a:avLst/>
          </a:prstGeom>
        </p:spPr>
      </p:pic>
      <p:sp>
        <p:nvSpPr>
          <p:cNvPr id="6" name="文字方塊 5">
            <a:extLst>
              <a:ext uri="{FF2B5EF4-FFF2-40B4-BE49-F238E27FC236}">
                <a16:creationId xmlns:a16="http://schemas.microsoft.com/office/drawing/2014/main" id="{85120AFA-A764-4684-B249-90B636786653}"/>
              </a:ext>
            </a:extLst>
          </p:cNvPr>
          <p:cNvSpPr txBox="1"/>
          <p:nvPr/>
        </p:nvSpPr>
        <p:spPr>
          <a:xfrm>
            <a:off x="9887805" y="4171958"/>
            <a:ext cx="476655" cy="369332"/>
          </a:xfrm>
          <a:prstGeom prst="rect">
            <a:avLst/>
          </a:prstGeom>
          <a:noFill/>
        </p:spPr>
        <p:txBody>
          <a:bodyPr wrap="square" rtlCol="0">
            <a:spAutoFit/>
          </a:bodyPr>
          <a:lstStyle/>
          <a:p>
            <a:pPr algn="ctr"/>
            <a:r>
              <a:rPr lang="en-US" altLang="zh-TW" b="1" dirty="0">
                <a:solidFill>
                  <a:srgbClr val="FF0000"/>
                </a:solidFill>
                <a:highlight>
                  <a:srgbClr val="FFFF00"/>
                </a:highlight>
                <a:latin typeface="Times New Roman" panose="02020603050405020304" pitchFamily="18" charset="0"/>
                <a:cs typeface="Times New Roman" panose="02020603050405020304" pitchFamily="18" charset="0"/>
              </a:rPr>
              <a:t>A1</a:t>
            </a:r>
            <a:endParaRPr lang="zh-TW" altLang="en-US"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7" name="文字方塊 6">
            <a:extLst>
              <a:ext uri="{FF2B5EF4-FFF2-40B4-BE49-F238E27FC236}">
                <a16:creationId xmlns:a16="http://schemas.microsoft.com/office/drawing/2014/main" id="{4D6C134B-0192-4228-8653-3948C71BB64A}"/>
              </a:ext>
            </a:extLst>
          </p:cNvPr>
          <p:cNvSpPr txBox="1"/>
          <p:nvPr/>
        </p:nvSpPr>
        <p:spPr>
          <a:xfrm>
            <a:off x="10364460" y="4492261"/>
            <a:ext cx="476655" cy="369332"/>
          </a:xfrm>
          <a:prstGeom prst="rect">
            <a:avLst/>
          </a:prstGeom>
          <a:noFill/>
        </p:spPr>
        <p:txBody>
          <a:bodyPr wrap="square" rtlCol="0">
            <a:spAutoFit/>
          </a:bodyPr>
          <a:lstStyle/>
          <a:p>
            <a:pPr algn="ctr"/>
            <a:r>
              <a:rPr lang="en-US" altLang="zh-TW" b="1" dirty="0">
                <a:solidFill>
                  <a:srgbClr val="FF0000"/>
                </a:solidFill>
                <a:highlight>
                  <a:srgbClr val="FFFF00"/>
                </a:highlight>
                <a:latin typeface="Times New Roman" panose="02020603050405020304" pitchFamily="18" charset="0"/>
                <a:cs typeface="Times New Roman" panose="02020603050405020304" pitchFamily="18" charset="0"/>
              </a:rPr>
              <a:t>A2</a:t>
            </a:r>
            <a:endParaRPr lang="zh-TW" altLang="en-US"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4" name="文字方塊 3">
            <a:extLst>
              <a:ext uri="{FF2B5EF4-FFF2-40B4-BE49-F238E27FC236}">
                <a16:creationId xmlns:a16="http://schemas.microsoft.com/office/drawing/2014/main" id="{DE4CD5C5-796D-4B1C-2FD3-BBB2BF85719D}"/>
              </a:ext>
            </a:extLst>
          </p:cNvPr>
          <p:cNvSpPr txBox="1"/>
          <p:nvPr/>
        </p:nvSpPr>
        <p:spPr>
          <a:xfrm>
            <a:off x="442264" y="1690688"/>
            <a:ext cx="4123413" cy="523220"/>
          </a:xfrm>
          <a:prstGeom prst="rect">
            <a:avLst/>
          </a:prstGeom>
          <a:solidFill>
            <a:srgbClr val="FFC000"/>
          </a:solidFill>
        </p:spPr>
        <p:txBody>
          <a:bodyPr wrap="square" rtlCol="0">
            <a:spAutoFit/>
          </a:bodyPr>
          <a:lstStyle/>
          <a:p>
            <a:r>
              <a:rPr lang="zh-TW" altLang="en-US" sz="2800" dirty="0"/>
              <a:t>不同加工溫度</a:t>
            </a:r>
            <a:r>
              <a:rPr lang="en-US" altLang="zh-TW" sz="2800" dirty="0"/>
              <a:t>/</a:t>
            </a:r>
            <a:r>
              <a:rPr lang="zh-TW" altLang="en-US" sz="2800" dirty="0"/>
              <a:t>不同射速</a:t>
            </a:r>
          </a:p>
        </p:txBody>
      </p:sp>
      <p:sp>
        <p:nvSpPr>
          <p:cNvPr id="8" name="箭號: 向下 7">
            <a:extLst>
              <a:ext uri="{FF2B5EF4-FFF2-40B4-BE49-F238E27FC236}">
                <a16:creationId xmlns:a16="http://schemas.microsoft.com/office/drawing/2014/main" id="{6C7297CE-EB62-389E-F12D-41207B614E77}"/>
              </a:ext>
            </a:extLst>
          </p:cNvPr>
          <p:cNvSpPr/>
          <p:nvPr/>
        </p:nvSpPr>
        <p:spPr>
          <a:xfrm>
            <a:off x="2720489" y="2285706"/>
            <a:ext cx="441888" cy="37137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a:extLst>
              <a:ext uri="{FF2B5EF4-FFF2-40B4-BE49-F238E27FC236}">
                <a16:creationId xmlns:a16="http://schemas.microsoft.com/office/drawing/2014/main" id="{9C54682F-7E92-116D-EF7F-1B04E079BC87}"/>
              </a:ext>
            </a:extLst>
          </p:cNvPr>
          <p:cNvSpPr txBox="1"/>
          <p:nvPr/>
        </p:nvSpPr>
        <p:spPr>
          <a:xfrm>
            <a:off x="5071803" y="1550172"/>
            <a:ext cx="2243539" cy="830997"/>
          </a:xfrm>
          <a:prstGeom prst="rect">
            <a:avLst/>
          </a:prstGeom>
          <a:solidFill>
            <a:srgbClr val="FFFF00"/>
          </a:solidFill>
          <a:ln>
            <a:solidFill>
              <a:schemeClr val="tx1"/>
            </a:solidFill>
          </a:ln>
        </p:spPr>
        <p:txBody>
          <a:bodyPr wrap="square" rtlCol="0">
            <a:spAutoFit/>
          </a:bodyPr>
          <a:lstStyle/>
          <a:p>
            <a:r>
              <a:rPr lang="zh-TW" altLang="en-US" sz="2400" dirty="0"/>
              <a:t>不同材料</a:t>
            </a:r>
            <a:endParaRPr lang="en-US" altLang="zh-TW" sz="2400" dirty="0"/>
          </a:p>
          <a:p>
            <a:r>
              <a:rPr lang="en-US" altLang="zh-TW" sz="2400" dirty="0"/>
              <a:t>(</a:t>
            </a:r>
            <a:r>
              <a:rPr lang="zh-TW" altLang="en-US" sz="2400" dirty="0"/>
              <a:t>流動性不同</a:t>
            </a:r>
            <a:r>
              <a:rPr lang="en-US" altLang="zh-TW" sz="2400" dirty="0"/>
              <a:t>)</a:t>
            </a:r>
            <a:endParaRPr lang="zh-TW" altLang="en-US" sz="2400" dirty="0"/>
          </a:p>
        </p:txBody>
      </p:sp>
      <p:sp>
        <p:nvSpPr>
          <p:cNvPr id="10" name="箭號: 向右 9">
            <a:extLst>
              <a:ext uri="{FF2B5EF4-FFF2-40B4-BE49-F238E27FC236}">
                <a16:creationId xmlns:a16="http://schemas.microsoft.com/office/drawing/2014/main" id="{8A5F99D7-99B3-888A-0D44-BE6E71F3AEC5}"/>
              </a:ext>
            </a:extLst>
          </p:cNvPr>
          <p:cNvSpPr/>
          <p:nvPr/>
        </p:nvSpPr>
        <p:spPr>
          <a:xfrm flipH="1">
            <a:off x="4579915" y="1897792"/>
            <a:ext cx="326572" cy="2351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圖片 10">
            <a:extLst>
              <a:ext uri="{FF2B5EF4-FFF2-40B4-BE49-F238E27FC236}">
                <a16:creationId xmlns:a16="http://schemas.microsoft.com/office/drawing/2014/main" id="{B541352F-0F89-433F-9FC3-8062F5E44C0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91997" y="1305323"/>
            <a:ext cx="4677695" cy="1609327"/>
          </a:xfrm>
          <a:prstGeom prst="rect">
            <a:avLst/>
          </a:prstGeom>
        </p:spPr>
      </p:pic>
    </p:spTree>
    <p:extLst>
      <p:ext uri="{BB962C8B-B14F-4D97-AF65-F5344CB8AC3E}">
        <p14:creationId xmlns:p14="http://schemas.microsoft.com/office/powerpoint/2010/main" val="3458030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7BCA6DB-10ED-4017-9C5D-211EE61B1BD6}"/>
              </a:ext>
            </a:extLst>
          </p:cNvPr>
          <p:cNvSpPr>
            <a:spLocks noGrp="1"/>
          </p:cNvSpPr>
          <p:nvPr>
            <p:ph type="title"/>
          </p:nvPr>
        </p:nvSpPr>
        <p:spPr>
          <a:xfrm>
            <a:off x="838200" y="159852"/>
            <a:ext cx="10515600" cy="735887"/>
          </a:xfrm>
        </p:spPr>
        <p:txBody>
          <a:bodyPr/>
          <a:lstStyle/>
          <a:p>
            <a:pPr algn="ctr"/>
            <a:r>
              <a:rPr lang="zh-TW" altLang="en-US" dirty="0"/>
              <a:t>定義能夠反映塑料射出行為的曲線特徵</a:t>
            </a:r>
          </a:p>
        </p:txBody>
      </p:sp>
      <p:graphicFrame>
        <p:nvGraphicFramePr>
          <p:cNvPr id="4" name="表格 3">
            <a:extLst>
              <a:ext uri="{FF2B5EF4-FFF2-40B4-BE49-F238E27FC236}">
                <a16:creationId xmlns:a16="http://schemas.microsoft.com/office/drawing/2014/main" id="{1DA17433-A721-C9B6-22E8-EDED2074455E}"/>
              </a:ext>
            </a:extLst>
          </p:cNvPr>
          <p:cNvGraphicFramePr>
            <a:graphicFrameLocks noGrp="1"/>
          </p:cNvGraphicFramePr>
          <p:nvPr>
            <p:extLst>
              <p:ext uri="{D42A27DB-BD31-4B8C-83A1-F6EECF244321}">
                <p14:modId xmlns:p14="http://schemas.microsoft.com/office/powerpoint/2010/main" val="1328562053"/>
              </p:ext>
            </p:extLst>
          </p:nvPr>
        </p:nvGraphicFramePr>
        <p:xfrm>
          <a:off x="5384929" y="794263"/>
          <a:ext cx="5469813" cy="6042456"/>
        </p:xfrm>
        <a:graphic>
          <a:graphicData uri="http://schemas.openxmlformats.org/drawingml/2006/table">
            <a:tbl>
              <a:tblPr firstRow="1" bandRow="1">
                <a:tableStyleId>{5C22544A-7EE6-4342-B048-85BDC9FD1C3A}</a:tableStyleId>
              </a:tblPr>
              <a:tblGrid>
                <a:gridCol w="2362719">
                  <a:extLst>
                    <a:ext uri="{9D8B030D-6E8A-4147-A177-3AD203B41FA5}">
                      <a16:colId xmlns:a16="http://schemas.microsoft.com/office/drawing/2014/main" val="2650493563"/>
                    </a:ext>
                  </a:extLst>
                </a:gridCol>
                <a:gridCol w="3107094">
                  <a:extLst>
                    <a:ext uri="{9D8B030D-6E8A-4147-A177-3AD203B41FA5}">
                      <a16:colId xmlns:a16="http://schemas.microsoft.com/office/drawing/2014/main" val="1129255440"/>
                    </a:ext>
                  </a:extLst>
                </a:gridCol>
              </a:tblGrid>
              <a:tr h="338988">
                <a:tc>
                  <a:txBody>
                    <a:bodyPr/>
                    <a:lstStyle/>
                    <a:p>
                      <a:pPr algn="ctr"/>
                      <a:r>
                        <a:rPr lang="zh-TW" altLang="en-US" sz="1400" dirty="0"/>
                        <a:t>曲線種類</a:t>
                      </a:r>
                    </a:p>
                  </a:txBody>
                  <a:tcPr/>
                </a:tc>
                <a:tc>
                  <a:txBody>
                    <a:bodyPr/>
                    <a:lstStyle/>
                    <a:p>
                      <a:pPr algn="ctr"/>
                      <a:r>
                        <a:rPr lang="zh-TW" altLang="en-US" sz="1400" dirty="0"/>
                        <a:t>曲線特徵</a:t>
                      </a:r>
                    </a:p>
                  </a:txBody>
                  <a:tcPr/>
                </a:tc>
                <a:extLst>
                  <a:ext uri="{0D108BD9-81ED-4DB2-BD59-A6C34878D82A}">
                    <a16:rowId xmlns:a16="http://schemas.microsoft.com/office/drawing/2014/main" val="3227075307"/>
                  </a:ext>
                </a:extLst>
              </a:tr>
              <a:tr h="1058756">
                <a:tc>
                  <a:txBody>
                    <a:bodyPr/>
                    <a:lstStyle/>
                    <a:p>
                      <a:r>
                        <a:rPr lang="zh-TW" altLang="en-US" sz="1400" b="1" dirty="0">
                          <a:latin typeface="Times New Roman" panose="02020603050405020304" pitchFamily="18" charset="0"/>
                          <a:ea typeface="標楷體" panose="03000509000000000000" pitchFamily="65" charset="-120"/>
                          <a:cs typeface="Times New Roman" panose="02020603050405020304" pitchFamily="18" charset="0"/>
                        </a:rPr>
                        <a:t>螺桿位置曲線圖</a:t>
                      </a:r>
                      <a:endParaRPr lang="zh-TW" altLang="en-US" sz="1400" dirty="0"/>
                    </a:p>
                  </a:txBody>
                  <a:tcPr/>
                </a:tc>
                <a:tc>
                  <a:txBody>
                    <a:bodyPr/>
                    <a:lstStyle/>
                    <a:p>
                      <a:pPr marL="177800" indent="-177800">
                        <a:buFont typeface="+mj-lt"/>
                        <a:buAutoNum type="arabicPeriod"/>
                      </a:pPr>
                      <a:r>
                        <a:rPr lang="zh-TW" altLang="en-US" sz="1400" dirty="0"/>
                        <a:t>到</a:t>
                      </a:r>
                      <a:r>
                        <a:rPr lang="en-US" altLang="zh-TW" sz="1400" dirty="0"/>
                        <a:t>V/P</a:t>
                      </a:r>
                      <a:r>
                        <a:rPr lang="zh-TW" altLang="en-US" sz="1400" dirty="0"/>
                        <a:t>的時間</a:t>
                      </a:r>
                      <a:r>
                        <a:rPr lang="en-US" altLang="zh-TW" sz="1400" dirty="0"/>
                        <a:t>(</a:t>
                      </a:r>
                      <a:r>
                        <a:rPr lang="zh-TW" altLang="en-US" sz="1400" dirty="0"/>
                        <a:t>充填時間</a:t>
                      </a:r>
                      <a:r>
                        <a:rPr lang="en-US" altLang="zh-TW" sz="1400" dirty="0"/>
                        <a:t>)  </a:t>
                      </a:r>
                    </a:p>
                    <a:p>
                      <a:pPr marL="177800" indent="-177800">
                        <a:buFont typeface="+mj-lt"/>
                        <a:buAutoNum type="arabicPeriod"/>
                      </a:pPr>
                      <a:r>
                        <a:rPr lang="zh-TW" altLang="en-US" sz="1400" dirty="0"/>
                        <a:t>保壓結束時的位置</a:t>
                      </a:r>
                      <a:r>
                        <a:rPr lang="en-US" altLang="zh-TW" sz="1400" dirty="0"/>
                        <a:t> (</a:t>
                      </a:r>
                      <a:r>
                        <a:rPr lang="zh-TW" altLang="en-US" sz="1400" dirty="0"/>
                        <a:t>最前點</a:t>
                      </a:r>
                      <a:r>
                        <a:rPr lang="en-US" altLang="zh-TW" sz="1400" dirty="0"/>
                        <a:t>)</a:t>
                      </a:r>
                    </a:p>
                    <a:p>
                      <a:pPr marL="177800" indent="-177800">
                        <a:buFont typeface="+mj-lt"/>
                        <a:buAutoNum type="arabicPeriod"/>
                      </a:pPr>
                      <a:r>
                        <a:rPr lang="zh-TW" altLang="en-US" sz="1400" dirty="0"/>
                        <a:t>保壓結束後的位置</a:t>
                      </a:r>
                      <a:endParaRPr lang="en-US" altLang="zh-TW" sz="1400" dirty="0"/>
                    </a:p>
                    <a:p>
                      <a:pPr marL="177800" indent="-177800">
                        <a:buFont typeface="+mj-lt"/>
                        <a:buAutoNum type="arabicPeriod"/>
                      </a:pPr>
                      <a:r>
                        <a:rPr lang="zh-TW" altLang="en-US" sz="1400" dirty="0"/>
                        <a:t>進料時間</a:t>
                      </a:r>
                      <a:endParaRPr lang="en-US" altLang="zh-TW" sz="1400" dirty="0"/>
                    </a:p>
                    <a:p>
                      <a:pPr marL="177800" indent="-177800">
                        <a:buFont typeface="+mj-lt"/>
                        <a:buAutoNum type="arabicPeriod"/>
                      </a:pPr>
                      <a:r>
                        <a:rPr lang="zh-TW" altLang="en-US" sz="1400" dirty="0"/>
                        <a:t>鬆退時間</a:t>
                      </a:r>
                    </a:p>
                  </a:txBody>
                  <a:tcPr/>
                </a:tc>
                <a:extLst>
                  <a:ext uri="{0D108BD9-81ED-4DB2-BD59-A6C34878D82A}">
                    <a16:rowId xmlns:a16="http://schemas.microsoft.com/office/drawing/2014/main" val="2136147895"/>
                  </a:ext>
                </a:extLst>
              </a:tr>
              <a:tr h="338988">
                <a:tc>
                  <a:txBody>
                    <a:bodyPr/>
                    <a:lstStyle/>
                    <a:p>
                      <a:r>
                        <a:rPr lang="zh-TW" altLang="en-US" sz="1400" b="1" dirty="0">
                          <a:latin typeface="Times New Roman" panose="02020603050405020304" pitchFamily="18" charset="0"/>
                          <a:ea typeface="標楷體" panose="03000509000000000000" pitchFamily="65" charset="-120"/>
                          <a:cs typeface="Times New Roman" panose="02020603050405020304" pitchFamily="18" charset="0"/>
                        </a:rPr>
                        <a:t>噴嘴溫度曲線圖</a:t>
                      </a:r>
                      <a:endParaRPr lang="zh-TW" alt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dirty="0"/>
                        <a:t>1.</a:t>
                      </a:r>
                      <a:r>
                        <a:rPr lang="zh-TW" altLang="en-US" sz="1400" dirty="0"/>
                        <a:t>實際的融膠溫度平均值</a:t>
                      </a:r>
                      <a:r>
                        <a:rPr lang="en-US" altLang="zh-TW" sz="1400" dirty="0"/>
                        <a:t>/</a:t>
                      </a:r>
                      <a:r>
                        <a:rPr lang="zh-TW" altLang="en-US" sz="1400" dirty="0"/>
                        <a:t>標準差</a:t>
                      </a:r>
                    </a:p>
                  </a:txBody>
                  <a:tcPr/>
                </a:tc>
                <a:extLst>
                  <a:ext uri="{0D108BD9-81ED-4DB2-BD59-A6C34878D82A}">
                    <a16:rowId xmlns:a16="http://schemas.microsoft.com/office/drawing/2014/main" val="1821074571"/>
                  </a:ext>
                </a:extLst>
              </a:tr>
              <a:tr h="1058756">
                <a:tc>
                  <a:txBody>
                    <a:bodyPr/>
                    <a:lstStyle/>
                    <a:p>
                      <a:r>
                        <a:rPr lang="zh-TW" altLang="en-US" sz="1400" b="1" dirty="0">
                          <a:latin typeface="Times New Roman" panose="02020603050405020304" pitchFamily="18" charset="0"/>
                          <a:ea typeface="標楷體" panose="03000509000000000000" pitchFamily="65" charset="-120"/>
                          <a:cs typeface="Times New Roman" panose="02020603050405020304" pitchFamily="18" charset="0"/>
                        </a:rPr>
                        <a:t>機台油壓曲線圖</a:t>
                      </a:r>
                      <a:endParaRPr lang="zh-TW" altLang="en-US" sz="1400" dirty="0"/>
                    </a:p>
                  </a:txBody>
                  <a:tcPr/>
                </a:tc>
                <a:tc>
                  <a:txBody>
                    <a:bodyPr/>
                    <a:lstStyle/>
                    <a:p>
                      <a:pPr marL="177800" indent="-177800">
                        <a:buFont typeface="+mj-lt"/>
                        <a:buAutoNum type="arabicPeriod"/>
                      </a:pPr>
                      <a:r>
                        <a:rPr lang="zh-TW" altLang="en-US" sz="1400" dirty="0"/>
                        <a:t>充填階段的壓力峰值</a:t>
                      </a:r>
                      <a:endParaRPr lang="en-US" altLang="zh-TW" sz="1400" dirty="0"/>
                    </a:p>
                    <a:p>
                      <a:pPr marL="177800" indent="-177800">
                        <a:buFont typeface="+mj-lt"/>
                        <a:buAutoNum type="arabicPeriod"/>
                      </a:pPr>
                      <a:r>
                        <a:rPr lang="zh-TW" altLang="en-US" sz="1400" dirty="0"/>
                        <a:t>保壓階段的壓力峰值</a:t>
                      </a:r>
                      <a:endParaRPr lang="en-US" altLang="zh-TW" sz="1400" dirty="0"/>
                    </a:p>
                    <a:p>
                      <a:pPr marL="177800" indent="-177800">
                        <a:buFont typeface="+mj-lt"/>
                        <a:buAutoNum type="arabicPeriod"/>
                      </a:pPr>
                      <a:r>
                        <a:rPr lang="zh-TW" altLang="en-US" sz="1400" dirty="0"/>
                        <a:t>保壓持壓值</a:t>
                      </a:r>
                      <a:endParaRPr lang="en-US" altLang="zh-TW" sz="1400" dirty="0"/>
                    </a:p>
                    <a:p>
                      <a:pPr marL="177800" indent="-177800">
                        <a:buFont typeface="+mj-lt"/>
                        <a:buAutoNum type="arabicPeriod"/>
                      </a:pPr>
                      <a:r>
                        <a:rPr lang="zh-TW" altLang="en-US" sz="1400" dirty="0"/>
                        <a:t>保壓階段的壓力過衝值</a:t>
                      </a:r>
                      <a:endParaRPr lang="en-US" altLang="zh-TW" sz="1400" dirty="0"/>
                    </a:p>
                    <a:p>
                      <a:pPr marL="177800" indent="-177800">
                        <a:buFont typeface="+mj-lt"/>
                        <a:buAutoNum type="arabicPeriod"/>
                      </a:pPr>
                      <a:r>
                        <a:rPr lang="zh-TW" altLang="en-US" sz="1400" dirty="0"/>
                        <a:t>實際背壓值</a:t>
                      </a:r>
                    </a:p>
                  </a:txBody>
                  <a:tcPr/>
                </a:tc>
                <a:extLst>
                  <a:ext uri="{0D108BD9-81ED-4DB2-BD59-A6C34878D82A}">
                    <a16:rowId xmlns:a16="http://schemas.microsoft.com/office/drawing/2014/main" val="998401378"/>
                  </a:ext>
                </a:extLst>
              </a:tr>
              <a:tr h="1058756">
                <a:tc>
                  <a:txBody>
                    <a:bodyPr/>
                    <a:lstStyle/>
                    <a:p>
                      <a:r>
                        <a:rPr lang="zh-TW" altLang="en-US" sz="1400" b="1" dirty="0">
                          <a:latin typeface="Times New Roman" panose="02020603050405020304" pitchFamily="18" charset="0"/>
                          <a:ea typeface="標楷體" panose="03000509000000000000" pitchFamily="65" charset="-120"/>
                          <a:cs typeface="Times New Roman" panose="02020603050405020304" pitchFamily="18" charset="0"/>
                        </a:rPr>
                        <a:t>噴嘴壓力</a:t>
                      </a:r>
                      <a:r>
                        <a:rPr lang="en-US" altLang="zh-TW" sz="1400" b="1" dirty="0">
                          <a:latin typeface="Times New Roman" panose="02020603050405020304" pitchFamily="18" charset="0"/>
                          <a:ea typeface="標楷體" panose="03000509000000000000" pitchFamily="65" charset="-120"/>
                          <a:cs typeface="Times New Roman" panose="02020603050405020304" pitchFamily="18" charset="0"/>
                        </a:rPr>
                        <a:t>(Nozzle Pressure)</a:t>
                      </a:r>
                      <a:r>
                        <a:rPr lang="zh-TW" altLang="en-US" sz="1400" b="1" dirty="0">
                          <a:latin typeface="Times New Roman" panose="02020603050405020304" pitchFamily="18" charset="0"/>
                          <a:ea typeface="標楷體" panose="03000509000000000000" pitchFamily="65" charset="-120"/>
                          <a:cs typeface="Times New Roman" panose="02020603050405020304" pitchFamily="18" charset="0"/>
                        </a:rPr>
                        <a:t>曲線圖</a:t>
                      </a:r>
                      <a:endParaRPr lang="zh-TW" altLang="en-US" sz="1400" dirty="0"/>
                    </a:p>
                  </a:txBody>
                  <a:tcPr/>
                </a:tc>
                <a:tc>
                  <a:txBody>
                    <a:bodyPr/>
                    <a:lstStyle/>
                    <a:p>
                      <a:pPr marL="177800" indent="-177800">
                        <a:buFont typeface="+mj-lt"/>
                        <a:buAutoNum type="arabicPeriod"/>
                      </a:pPr>
                      <a:r>
                        <a:rPr lang="zh-TW" altLang="en-US" sz="1400" dirty="0"/>
                        <a:t>充填階段的壓力峰值</a:t>
                      </a:r>
                      <a:endParaRPr lang="en-US" altLang="zh-TW" sz="1400" dirty="0"/>
                    </a:p>
                    <a:p>
                      <a:pPr marL="177800" indent="-177800">
                        <a:buFont typeface="+mj-lt"/>
                        <a:buAutoNum type="arabicPeriod"/>
                      </a:pPr>
                      <a:r>
                        <a:rPr lang="zh-TW" altLang="en-US" sz="1400" dirty="0"/>
                        <a:t>保壓階段的壓力峰值</a:t>
                      </a:r>
                      <a:endParaRPr lang="en-US" altLang="zh-TW" sz="1400" dirty="0"/>
                    </a:p>
                    <a:p>
                      <a:pPr marL="177800" indent="-177800">
                        <a:buFont typeface="+mj-lt"/>
                        <a:buAutoNum type="arabicPeriod"/>
                      </a:pPr>
                      <a:r>
                        <a:rPr lang="zh-TW" altLang="en-US" sz="1400" dirty="0"/>
                        <a:t>實際保壓值</a:t>
                      </a:r>
                      <a:endParaRPr lang="en-US" altLang="zh-TW" sz="1400" dirty="0"/>
                    </a:p>
                    <a:p>
                      <a:pPr marL="177800" indent="-177800">
                        <a:buFont typeface="+mj-lt"/>
                        <a:buAutoNum type="arabicPeriod"/>
                      </a:pPr>
                      <a:r>
                        <a:rPr lang="zh-TW" altLang="en-US" sz="1400" dirty="0"/>
                        <a:t>保壓階段的壓力過衝值</a:t>
                      </a:r>
                      <a:endParaRPr lang="en-US" altLang="zh-TW" sz="1400" dirty="0"/>
                    </a:p>
                    <a:p>
                      <a:pPr marL="177800" indent="-177800">
                        <a:buFont typeface="+mj-lt"/>
                        <a:buAutoNum type="arabicPeriod"/>
                      </a:pPr>
                      <a:r>
                        <a:rPr lang="zh-TW" altLang="en-US" sz="1400" dirty="0"/>
                        <a:t>加料時實際融膠壓力</a:t>
                      </a:r>
                    </a:p>
                  </a:txBody>
                  <a:tcPr/>
                </a:tc>
                <a:extLst>
                  <a:ext uri="{0D108BD9-81ED-4DB2-BD59-A6C34878D82A}">
                    <a16:rowId xmlns:a16="http://schemas.microsoft.com/office/drawing/2014/main" val="3611370683"/>
                  </a:ext>
                </a:extLst>
              </a:tr>
              <a:tr h="1058756">
                <a:tc>
                  <a:txBody>
                    <a:bodyPr/>
                    <a:lstStyle/>
                    <a:p>
                      <a:r>
                        <a:rPr lang="zh-TW" altLang="en-US" sz="1400" b="1" dirty="0">
                          <a:latin typeface="Times New Roman" panose="02020603050405020304" pitchFamily="18" charset="0"/>
                          <a:ea typeface="標楷體" panose="03000509000000000000" pitchFamily="65" charset="-120"/>
                          <a:cs typeface="Times New Roman" panose="02020603050405020304" pitchFamily="18" charset="0"/>
                        </a:rPr>
                        <a:t>模內壓力曲線圖</a:t>
                      </a:r>
                      <a:endParaRPr lang="zh-TW" altLang="en-US" sz="1400" dirty="0"/>
                    </a:p>
                  </a:txBody>
                  <a:tcPr/>
                </a:tc>
                <a:tc>
                  <a:txBody>
                    <a:bodyPr/>
                    <a:lstStyle/>
                    <a:p>
                      <a:pPr marL="177800" indent="-177800">
                        <a:buFont typeface="+mj-lt"/>
                        <a:buAutoNum type="arabicPeriod"/>
                      </a:pPr>
                      <a:r>
                        <a:rPr lang="zh-TW" altLang="en-US" sz="1400" dirty="0"/>
                        <a:t>壓力峰值</a:t>
                      </a:r>
                      <a:endParaRPr lang="en-US" altLang="zh-TW" sz="1400" dirty="0"/>
                    </a:p>
                    <a:p>
                      <a:pPr marL="177800" indent="-177800">
                        <a:buFont typeface="+mj-lt"/>
                        <a:buAutoNum type="arabicPeriod"/>
                      </a:pPr>
                      <a:r>
                        <a:rPr lang="zh-TW" altLang="en-US" sz="1400" dirty="0"/>
                        <a:t>壓力峰值出現的時間</a:t>
                      </a:r>
                      <a:endParaRPr lang="en-US" altLang="zh-TW" sz="1400" dirty="0"/>
                    </a:p>
                    <a:p>
                      <a:pPr marL="177800" indent="-177800">
                        <a:buFont typeface="+mj-lt"/>
                        <a:buAutoNum type="arabicPeriod"/>
                      </a:pPr>
                      <a:r>
                        <a:rPr lang="zh-TW" altLang="en-US" sz="1400" dirty="0"/>
                        <a:t>保壓結束時的壓力值</a:t>
                      </a:r>
                      <a:endParaRPr lang="en-US" altLang="zh-TW" sz="1400" dirty="0"/>
                    </a:p>
                    <a:p>
                      <a:pPr marL="177800" indent="-177800">
                        <a:buFont typeface="+mj-lt"/>
                        <a:buAutoNum type="arabicPeriod"/>
                      </a:pPr>
                      <a:r>
                        <a:rPr lang="zh-TW" altLang="en-US" sz="1400" dirty="0"/>
                        <a:t>壓力小於</a:t>
                      </a:r>
                      <a:r>
                        <a:rPr lang="en-US" altLang="zh-TW" sz="1400" dirty="0"/>
                        <a:t>10bar</a:t>
                      </a:r>
                      <a:r>
                        <a:rPr lang="zh-TW" altLang="en-US" sz="1400" dirty="0"/>
                        <a:t>的時間</a:t>
                      </a:r>
                      <a:endParaRPr lang="en-US" altLang="zh-TW" sz="1400" dirty="0"/>
                    </a:p>
                    <a:p>
                      <a:pPr marL="177800" indent="-177800">
                        <a:buFont typeface="+mj-lt"/>
                        <a:buAutoNum type="arabicPeriod"/>
                      </a:pPr>
                      <a:r>
                        <a:rPr lang="zh-TW" altLang="en-US" sz="1400" dirty="0"/>
                        <a:t>開模前的壓力值</a:t>
                      </a:r>
                    </a:p>
                  </a:txBody>
                  <a:tcPr/>
                </a:tc>
                <a:extLst>
                  <a:ext uri="{0D108BD9-81ED-4DB2-BD59-A6C34878D82A}">
                    <a16:rowId xmlns:a16="http://schemas.microsoft.com/office/drawing/2014/main" val="608275411"/>
                  </a:ext>
                </a:extLst>
              </a:tr>
              <a:tr h="668688">
                <a:tc>
                  <a:txBody>
                    <a:bodyPr/>
                    <a:lstStyle/>
                    <a:p>
                      <a:r>
                        <a:rPr lang="zh-TW" altLang="en-US" sz="1400" b="1" dirty="0">
                          <a:latin typeface="Times New Roman" panose="02020603050405020304" pitchFamily="18" charset="0"/>
                          <a:ea typeface="標楷體" panose="03000509000000000000" pitchFamily="65" charset="-120"/>
                          <a:cs typeface="Times New Roman" panose="02020603050405020304" pitchFamily="18" charset="0"/>
                        </a:rPr>
                        <a:t>模穴熔膠溫度曲線圖</a:t>
                      </a:r>
                      <a:endParaRPr lang="zh-TW" altLang="en-US" sz="1400" dirty="0"/>
                    </a:p>
                  </a:txBody>
                  <a:tcPr/>
                </a:tc>
                <a:tc>
                  <a:txBody>
                    <a:bodyPr/>
                    <a:lstStyle/>
                    <a:p>
                      <a:pPr marL="177800" indent="-177800">
                        <a:buFont typeface="+mj-lt"/>
                        <a:buAutoNum type="arabicPeriod"/>
                      </a:pPr>
                      <a:r>
                        <a:rPr lang="zh-TW" altLang="en-US" sz="1400" dirty="0"/>
                        <a:t>溫度峰值</a:t>
                      </a:r>
                      <a:endParaRPr lang="en-US" altLang="zh-TW" sz="1400" dirty="0"/>
                    </a:p>
                    <a:p>
                      <a:pPr marL="177800" indent="-177800">
                        <a:buFont typeface="+mj-lt"/>
                        <a:buAutoNum type="arabicPeriod"/>
                      </a:pPr>
                      <a:r>
                        <a:rPr lang="zh-TW" altLang="en-US" sz="1400" dirty="0"/>
                        <a:t>溫度降到頂出溫度的時間</a:t>
                      </a:r>
                      <a:endParaRPr lang="en-US" altLang="zh-TW" sz="1400" dirty="0"/>
                    </a:p>
                    <a:p>
                      <a:pPr marL="177800" indent="-177800">
                        <a:buFont typeface="+mj-lt"/>
                        <a:buAutoNum type="arabicPeriod"/>
                      </a:pPr>
                      <a:r>
                        <a:rPr lang="zh-TW" altLang="en-US" sz="1400" dirty="0"/>
                        <a:t>開模前的溫度值</a:t>
                      </a:r>
                    </a:p>
                  </a:txBody>
                  <a:tcPr/>
                </a:tc>
                <a:extLst>
                  <a:ext uri="{0D108BD9-81ED-4DB2-BD59-A6C34878D82A}">
                    <a16:rowId xmlns:a16="http://schemas.microsoft.com/office/drawing/2014/main" val="3998506627"/>
                  </a:ext>
                </a:extLst>
              </a:tr>
            </a:tbl>
          </a:graphicData>
        </a:graphic>
      </p:graphicFrame>
      <p:sp>
        <p:nvSpPr>
          <p:cNvPr id="5" name="文字方塊 4">
            <a:extLst>
              <a:ext uri="{FF2B5EF4-FFF2-40B4-BE49-F238E27FC236}">
                <a16:creationId xmlns:a16="http://schemas.microsoft.com/office/drawing/2014/main" id="{1DA8A9B0-9EC9-6D9B-5B29-65D6342B92B8}"/>
              </a:ext>
            </a:extLst>
          </p:cNvPr>
          <p:cNvSpPr txBox="1"/>
          <p:nvPr/>
        </p:nvSpPr>
        <p:spPr>
          <a:xfrm>
            <a:off x="908373" y="1415210"/>
            <a:ext cx="2428875" cy="4278094"/>
          </a:xfrm>
          <a:prstGeom prst="rect">
            <a:avLst/>
          </a:prstGeom>
          <a:solidFill>
            <a:srgbClr val="FFFF00"/>
          </a:solidFill>
          <a:ln>
            <a:solidFill>
              <a:schemeClr val="tx1"/>
            </a:solidFill>
          </a:ln>
        </p:spPr>
        <p:txBody>
          <a:bodyPr>
            <a:spAutoFit/>
          </a:bodyPr>
          <a:lstStyle/>
          <a:p>
            <a:pPr>
              <a:defRPr/>
            </a:pPr>
            <a:r>
              <a:rPr lang="zh-TW" altLang="zh-TW" sz="1600" dirty="0">
                <a:solidFill>
                  <a:srgbClr val="FF0000"/>
                </a:solidFill>
              </a:rPr>
              <a:t>操作者設定的操作條件</a:t>
            </a:r>
            <a:r>
              <a:rPr lang="en-US" altLang="zh-TW" sz="1600" dirty="0">
                <a:solidFill>
                  <a:srgbClr val="FF0000"/>
                </a:solidFill>
              </a:rPr>
              <a:t>:</a:t>
            </a:r>
            <a:endParaRPr lang="zh-TW" altLang="zh-TW" sz="1600" dirty="0">
              <a:solidFill>
                <a:srgbClr val="FF0000"/>
              </a:solidFill>
            </a:endParaRPr>
          </a:p>
          <a:p>
            <a:pPr marL="285744" indent="-285744">
              <a:buFont typeface="Wingdings" panose="05000000000000000000" pitchFamily="2" charset="2"/>
              <a:buChar char="n"/>
              <a:defRPr/>
            </a:pPr>
            <a:r>
              <a:rPr lang="zh-TW" altLang="zh-TW" sz="1600" dirty="0"/>
              <a:t>鎖模力</a:t>
            </a:r>
          </a:p>
          <a:p>
            <a:pPr marL="285744" indent="-285744">
              <a:buFont typeface="Wingdings" panose="05000000000000000000" pitchFamily="2" charset="2"/>
              <a:buChar char="n"/>
              <a:defRPr/>
            </a:pPr>
            <a:r>
              <a:rPr lang="zh-TW" altLang="zh-TW" sz="1600" dirty="0"/>
              <a:t>螺桿轉速</a:t>
            </a:r>
          </a:p>
          <a:p>
            <a:pPr marL="285744" indent="-285744">
              <a:buFont typeface="Wingdings" panose="05000000000000000000" pitchFamily="2" charset="2"/>
              <a:buChar char="n"/>
              <a:defRPr/>
            </a:pPr>
            <a:r>
              <a:rPr lang="zh-TW" altLang="zh-TW" sz="1600" dirty="0">
                <a:solidFill>
                  <a:srgbClr val="FF0000"/>
                </a:solidFill>
              </a:rPr>
              <a:t>料缸溫度</a:t>
            </a:r>
          </a:p>
          <a:p>
            <a:pPr marL="285744" indent="-285744">
              <a:buFont typeface="Wingdings" panose="05000000000000000000" pitchFamily="2" charset="2"/>
              <a:buChar char="n"/>
              <a:defRPr/>
            </a:pPr>
            <a:r>
              <a:rPr lang="zh-TW" altLang="zh-TW" sz="1600" dirty="0">
                <a:solidFill>
                  <a:srgbClr val="FF0000"/>
                </a:solidFill>
              </a:rPr>
              <a:t>噴嘴溫度</a:t>
            </a:r>
          </a:p>
          <a:p>
            <a:pPr marL="285744" indent="-285744">
              <a:buFont typeface="Wingdings" panose="05000000000000000000" pitchFamily="2" charset="2"/>
              <a:buChar char="n"/>
              <a:defRPr/>
            </a:pPr>
            <a:r>
              <a:rPr lang="zh-TW" altLang="zh-TW" sz="1600" dirty="0"/>
              <a:t>螺桿背壓</a:t>
            </a:r>
          </a:p>
          <a:p>
            <a:pPr marL="285744" indent="-285744">
              <a:buFont typeface="Wingdings" panose="05000000000000000000" pitchFamily="2" charset="2"/>
              <a:buChar char="n"/>
              <a:defRPr/>
            </a:pPr>
            <a:r>
              <a:rPr lang="zh-TW" altLang="zh-TW" sz="1600" dirty="0"/>
              <a:t>進料行程</a:t>
            </a:r>
          </a:p>
          <a:p>
            <a:pPr marL="285744" indent="-285744">
              <a:buFont typeface="Wingdings" panose="05000000000000000000" pitchFamily="2" charset="2"/>
              <a:buChar char="n"/>
              <a:defRPr/>
            </a:pPr>
            <a:r>
              <a:rPr lang="zh-TW" altLang="zh-TW" sz="1600" dirty="0"/>
              <a:t>鬆退距離</a:t>
            </a:r>
            <a:r>
              <a:rPr lang="en-US" altLang="zh-TW" sz="1600" dirty="0"/>
              <a:t>(</a:t>
            </a:r>
            <a:r>
              <a:rPr lang="zh-TW" altLang="zh-TW" sz="1600" dirty="0"/>
              <a:t>前</a:t>
            </a:r>
            <a:r>
              <a:rPr lang="en-US" altLang="zh-TW" sz="1600" dirty="0"/>
              <a:t>/</a:t>
            </a:r>
            <a:r>
              <a:rPr lang="zh-TW" altLang="zh-TW" sz="1600" dirty="0"/>
              <a:t>後</a:t>
            </a:r>
            <a:r>
              <a:rPr lang="en-US" altLang="zh-TW" sz="1600" dirty="0"/>
              <a:t>)</a:t>
            </a:r>
            <a:endParaRPr lang="zh-TW" altLang="zh-TW" sz="1600" dirty="0"/>
          </a:p>
          <a:p>
            <a:pPr marL="285744" indent="-285744">
              <a:buFont typeface="Wingdings" panose="05000000000000000000" pitchFamily="2" charset="2"/>
              <a:buChar char="n"/>
              <a:defRPr/>
            </a:pPr>
            <a:r>
              <a:rPr lang="zh-TW" altLang="zh-TW" sz="1600" dirty="0"/>
              <a:t>充填</a:t>
            </a:r>
            <a:r>
              <a:rPr lang="en-US" altLang="zh-TW" sz="1600" dirty="0"/>
              <a:t>/</a:t>
            </a:r>
            <a:r>
              <a:rPr lang="zh-TW" altLang="zh-TW" sz="1600" dirty="0"/>
              <a:t>保壓轉換位置</a:t>
            </a:r>
          </a:p>
          <a:p>
            <a:pPr marL="285744" indent="-285744">
              <a:buFont typeface="Wingdings" panose="05000000000000000000" pitchFamily="2" charset="2"/>
              <a:buChar char="n"/>
              <a:defRPr/>
            </a:pPr>
            <a:r>
              <a:rPr lang="zh-TW" altLang="zh-TW" sz="1600" dirty="0"/>
              <a:t>螺桿速度</a:t>
            </a:r>
            <a:r>
              <a:rPr lang="en-US" altLang="zh-TW" sz="1600" dirty="0"/>
              <a:t>vs</a:t>
            </a:r>
            <a:r>
              <a:rPr lang="zh-TW" altLang="zh-TW" sz="1600" dirty="0"/>
              <a:t>螺桿位置</a:t>
            </a:r>
          </a:p>
          <a:p>
            <a:pPr marL="285744" indent="-285744">
              <a:buFont typeface="Wingdings" panose="05000000000000000000" pitchFamily="2" charset="2"/>
              <a:buChar char="n"/>
              <a:defRPr/>
            </a:pPr>
            <a:r>
              <a:rPr lang="zh-TW" altLang="zh-TW" sz="1600" dirty="0"/>
              <a:t>射出壓力</a:t>
            </a:r>
            <a:r>
              <a:rPr lang="en-US" altLang="zh-TW" sz="1600" dirty="0"/>
              <a:t>vs</a:t>
            </a:r>
            <a:r>
              <a:rPr lang="zh-TW" altLang="zh-TW" sz="1600" dirty="0"/>
              <a:t>螺桿位置</a:t>
            </a:r>
          </a:p>
          <a:p>
            <a:pPr marL="285744" indent="-285744">
              <a:buFont typeface="Wingdings" panose="05000000000000000000" pitchFamily="2" charset="2"/>
              <a:buChar char="n"/>
              <a:defRPr/>
            </a:pPr>
            <a:r>
              <a:rPr lang="zh-TW" altLang="zh-TW" sz="1600" dirty="0"/>
              <a:t>充填時間</a:t>
            </a:r>
          </a:p>
          <a:p>
            <a:pPr marL="285744" indent="-285744">
              <a:buFont typeface="Wingdings" panose="05000000000000000000" pitchFamily="2" charset="2"/>
              <a:buChar char="n"/>
              <a:defRPr/>
            </a:pPr>
            <a:r>
              <a:rPr lang="zh-TW" altLang="zh-TW" sz="1600" dirty="0"/>
              <a:t>保壓壓力</a:t>
            </a:r>
            <a:r>
              <a:rPr lang="en-US" altLang="zh-TW" sz="1600" dirty="0"/>
              <a:t>vs</a:t>
            </a:r>
            <a:r>
              <a:rPr lang="zh-TW" altLang="zh-TW" sz="1600" dirty="0"/>
              <a:t>保壓時間</a:t>
            </a:r>
          </a:p>
          <a:p>
            <a:pPr marL="285744" indent="-285744">
              <a:buFont typeface="Wingdings" panose="05000000000000000000" pitchFamily="2" charset="2"/>
              <a:buChar char="n"/>
              <a:defRPr/>
            </a:pPr>
            <a:r>
              <a:rPr lang="zh-TW" altLang="zh-TW" sz="1600" dirty="0"/>
              <a:t>模溫機設定溫度</a:t>
            </a:r>
          </a:p>
          <a:p>
            <a:pPr marL="285744" indent="-285744">
              <a:buFont typeface="Wingdings" panose="05000000000000000000" pitchFamily="2" charset="2"/>
              <a:buChar char="n"/>
              <a:defRPr/>
            </a:pPr>
            <a:r>
              <a:rPr lang="zh-TW" altLang="zh-TW" sz="1600" dirty="0"/>
              <a:t>冷卻時間</a:t>
            </a:r>
          </a:p>
          <a:p>
            <a:pPr marL="285744" indent="-285744">
              <a:buFont typeface="Wingdings" panose="05000000000000000000" pitchFamily="2" charset="2"/>
              <a:buChar char="n"/>
              <a:defRPr/>
            </a:pPr>
            <a:r>
              <a:rPr lang="zh-TW" altLang="zh-TW" sz="1600" dirty="0"/>
              <a:t>開關模速度</a:t>
            </a:r>
          </a:p>
          <a:p>
            <a:pPr marL="285744" indent="-285744">
              <a:buFont typeface="Wingdings" panose="05000000000000000000" pitchFamily="2" charset="2"/>
              <a:buChar char="n"/>
              <a:defRPr/>
            </a:pPr>
            <a:r>
              <a:rPr lang="zh-TW" altLang="zh-TW" sz="1600" dirty="0"/>
              <a:t>頂出速度</a:t>
            </a:r>
            <a:r>
              <a:rPr lang="zh-TW" altLang="en-US" sz="1600" dirty="0">
                <a:latin typeface="新細明體"/>
                <a:ea typeface="新細明體"/>
              </a:rPr>
              <a:t>、</a:t>
            </a:r>
            <a:r>
              <a:rPr lang="zh-TW" altLang="zh-TW" sz="1600" dirty="0"/>
              <a:t>頂出量</a:t>
            </a:r>
            <a:endParaRPr lang="zh-TW" altLang="en-US" sz="1600" dirty="0"/>
          </a:p>
        </p:txBody>
      </p:sp>
      <p:sp>
        <p:nvSpPr>
          <p:cNvPr id="6" name="箭號: 向右 5">
            <a:extLst>
              <a:ext uri="{FF2B5EF4-FFF2-40B4-BE49-F238E27FC236}">
                <a16:creationId xmlns:a16="http://schemas.microsoft.com/office/drawing/2014/main" id="{88994487-B1F7-BF0A-2AD4-044702E0C183}"/>
              </a:ext>
            </a:extLst>
          </p:cNvPr>
          <p:cNvSpPr/>
          <p:nvPr/>
        </p:nvSpPr>
        <p:spPr>
          <a:xfrm>
            <a:off x="3872204" y="3429000"/>
            <a:ext cx="587829" cy="5271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a:extLst>
              <a:ext uri="{FF2B5EF4-FFF2-40B4-BE49-F238E27FC236}">
                <a16:creationId xmlns:a16="http://schemas.microsoft.com/office/drawing/2014/main" id="{EDDD8627-9CDC-D976-F31E-0D61D4386F4B}"/>
              </a:ext>
            </a:extLst>
          </p:cNvPr>
          <p:cNvSpPr txBox="1"/>
          <p:nvPr/>
        </p:nvSpPr>
        <p:spPr>
          <a:xfrm>
            <a:off x="3535136" y="4164417"/>
            <a:ext cx="1849793" cy="369332"/>
          </a:xfrm>
          <a:prstGeom prst="rect">
            <a:avLst/>
          </a:prstGeom>
          <a:noFill/>
        </p:spPr>
        <p:txBody>
          <a:bodyPr wrap="square">
            <a:spAutoFit/>
          </a:bodyPr>
          <a:lstStyle/>
          <a:p>
            <a:r>
              <a:rPr lang="zh-TW" altLang="en-US" sz="1800" dirty="0">
                <a:solidFill>
                  <a:srgbClr val="FF0000"/>
                </a:solidFill>
              </a:rPr>
              <a:t>製程變量及特徵</a:t>
            </a:r>
            <a:endParaRPr lang="zh-TW" altLang="en-US" dirty="0"/>
          </a:p>
        </p:txBody>
      </p:sp>
      <p:sp>
        <p:nvSpPr>
          <p:cNvPr id="10" name="文字方塊 9">
            <a:extLst>
              <a:ext uri="{FF2B5EF4-FFF2-40B4-BE49-F238E27FC236}">
                <a16:creationId xmlns:a16="http://schemas.microsoft.com/office/drawing/2014/main" id="{2B10697D-C5DA-21DE-5A84-827BB49F4220}"/>
              </a:ext>
            </a:extLst>
          </p:cNvPr>
          <p:cNvSpPr txBox="1"/>
          <p:nvPr/>
        </p:nvSpPr>
        <p:spPr>
          <a:xfrm>
            <a:off x="1398557" y="1073994"/>
            <a:ext cx="1297990" cy="369332"/>
          </a:xfrm>
          <a:prstGeom prst="rect">
            <a:avLst/>
          </a:prstGeom>
          <a:noFill/>
        </p:spPr>
        <p:txBody>
          <a:bodyPr wrap="square">
            <a:spAutoFit/>
          </a:bodyPr>
          <a:lstStyle/>
          <a:p>
            <a:r>
              <a:rPr lang="zh-TW" altLang="en-US" sz="1800" dirty="0">
                <a:solidFill>
                  <a:srgbClr val="FF0000"/>
                </a:solidFill>
              </a:rPr>
              <a:t>製程參數</a:t>
            </a:r>
            <a:endParaRPr lang="zh-TW" altLang="en-US" dirty="0"/>
          </a:p>
        </p:txBody>
      </p:sp>
    </p:spTree>
    <p:extLst>
      <p:ext uri="{BB962C8B-B14F-4D97-AF65-F5344CB8AC3E}">
        <p14:creationId xmlns:p14="http://schemas.microsoft.com/office/powerpoint/2010/main" val="1581751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B141ED7-70B6-4CDC-B1E9-33B3FC6C3108}"/>
              </a:ext>
            </a:extLst>
          </p:cNvPr>
          <p:cNvSpPr>
            <a:spLocks noGrp="1"/>
          </p:cNvSpPr>
          <p:nvPr>
            <p:ph type="title"/>
          </p:nvPr>
        </p:nvSpPr>
        <p:spPr/>
        <p:txBody>
          <a:bodyPr/>
          <a:lstStyle/>
          <a:p>
            <a:r>
              <a:rPr lang="zh-TW" altLang="en-US" dirty="0"/>
              <a:t>參考組製程變量曲線</a:t>
            </a:r>
          </a:p>
        </p:txBody>
      </p:sp>
      <p:sp>
        <p:nvSpPr>
          <p:cNvPr id="4" name="內容版面配置區 3">
            <a:extLst>
              <a:ext uri="{FF2B5EF4-FFF2-40B4-BE49-F238E27FC236}">
                <a16:creationId xmlns:a16="http://schemas.microsoft.com/office/drawing/2014/main" id="{3A21D3B2-1078-44A2-AB24-EA92495082AA}"/>
              </a:ext>
            </a:extLst>
          </p:cNvPr>
          <p:cNvSpPr>
            <a:spLocks noGrp="1"/>
          </p:cNvSpPr>
          <p:nvPr>
            <p:ph idx="1"/>
          </p:nvPr>
        </p:nvSpPr>
        <p:spPr/>
        <p:txBody>
          <a:bodyPr/>
          <a:lstStyle/>
          <a:p>
            <a:pPr>
              <a:buFont typeface="Wingdings" panose="05000000000000000000" pitchFamily="2" charset="2"/>
              <a:buChar char="n"/>
            </a:pPr>
            <a:r>
              <a:rPr lang="zh-TW" altLang="en-US" dirty="0"/>
              <a:t>以</a:t>
            </a:r>
            <a:r>
              <a:rPr lang="en-US" altLang="zh-TW" dirty="0"/>
              <a:t>AS-1</a:t>
            </a:r>
            <a:r>
              <a:rPr lang="zh-TW" altLang="en-US" dirty="0"/>
              <a:t>塑料為例</a:t>
            </a:r>
            <a:endParaRPr lang="en-US" altLang="zh-TW" dirty="0"/>
          </a:p>
          <a:p>
            <a:pPr>
              <a:buFont typeface="Wingdings" panose="05000000000000000000" pitchFamily="2" charset="2"/>
              <a:buChar char="n"/>
            </a:pPr>
            <a:r>
              <a:rPr lang="zh-TW" altLang="en-US" dirty="0"/>
              <a:t>分別在</a:t>
            </a:r>
            <a:r>
              <a:rPr lang="en-US" altLang="zh-TW" dirty="0"/>
              <a:t>P8~P10</a:t>
            </a:r>
            <a:r>
              <a:rPr lang="zh-TW" altLang="en-US" dirty="0"/>
              <a:t>三種不同料缸及噴嘴溫度設定下</a:t>
            </a:r>
            <a:endParaRPr lang="en-US" altLang="zh-TW" dirty="0"/>
          </a:p>
          <a:p>
            <a:pPr>
              <a:buFont typeface="Wingdings" panose="05000000000000000000" pitchFamily="2" charset="2"/>
              <a:buChar char="n"/>
            </a:pPr>
            <a:endParaRPr lang="zh-TW" altLang="en-US" dirty="0"/>
          </a:p>
        </p:txBody>
      </p:sp>
    </p:spTree>
    <p:extLst>
      <p:ext uri="{BB962C8B-B14F-4D97-AF65-F5344CB8AC3E}">
        <p14:creationId xmlns:p14="http://schemas.microsoft.com/office/powerpoint/2010/main" val="3034686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8923F-A189-8570-FEB9-A0655CE7AFE8}"/>
            </a:ext>
          </a:extLst>
        </p:cNvPr>
        <p:cNvGrpSpPr/>
        <p:nvPr/>
      </p:nvGrpSpPr>
      <p:grpSpPr>
        <a:xfrm>
          <a:off x="0" y="0"/>
          <a:ext cx="0" cy="0"/>
          <a:chOff x="0" y="0"/>
          <a:chExt cx="0" cy="0"/>
        </a:xfrm>
      </p:grpSpPr>
      <p:pic>
        <p:nvPicPr>
          <p:cNvPr id="9" name="圖片 8">
            <a:extLst>
              <a:ext uri="{FF2B5EF4-FFF2-40B4-BE49-F238E27FC236}">
                <a16:creationId xmlns:a16="http://schemas.microsoft.com/office/drawing/2014/main" id="{059AF132-1EEF-6ECD-9B7D-45816991AC5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70048" y="1199018"/>
            <a:ext cx="8651903" cy="5197422"/>
          </a:xfrm>
          <a:prstGeom prst="rect">
            <a:avLst/>
          </a:prstGeom>
        </p:spPr>
      </p:pic>
      <p:sp>
        <p:nvSpPr>
          <p:cNvPr id="7" name="文字方塊 6">
            <a:extLst>
              <a:ext uri="{FF2B5EF4-FFF2-40B4-BE49-F238E27FC236}">
                <a16:creationId xmlns:a16="http://schemas.microsoft.com/office/drawing/2014/main" id="{B57C703B-06D0-38D2-3787-62052A6B58B2}"/>
              </a:ext>
            </a:extLst>
          </p:cNvPr>
          <p:cNvSpPr txBox="1"/>
          <p:nvPr/>
        </p:nvSpPr>
        <p:spPr>
          <a:xfrm>
            <a:off x="408562" y="226367"/>
            <a:ext cx="7155116"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螺桿位置曲線圖比較</a:t>
            </a:r>
          </a:p>
        </p:txBody>
      </p:sp>
      <p:cxnSp>
        <p:nvCxnSpPr>
          <p:cNvPr id="4" name="直線接點 3">
            <a:extLst>
              <a:ext uri="{FF2B5EF4-FFF2-40B4-BE49-F238E27FC236}">
                <a16:creationId xmlns:a16="http://schemas.microsoft.com/office/drawing/2014/main" id="{04C34FF7-563A-FDC2-FADA-3D3B1D85E01E}"/>
              </a:ext>
            </a:extLst>
          </p:cNvPr>
          <p:cNvCxnSpPr/>
          <p:nvPr/>
        </p:nvCxnSpPr>
        <p:spPr>
          <a:xfrm>
            <a:off x="2744103" y="4830972"/>
            <a:ext cx="1212980" cy="0"/>
          </a:xfrm>
          <a:prstGeom prst="line">
            <a:avLst/>
          </a:prstGeom>
        </p:spPr>
        <p:style>
          <a:lnRef idx="2">
            <a:schemeClr val="accent1"/>
          </a:lnRef>
          <a:fillRef idx="0">
            <a:schemeClr val="accent1"/>
          </a:fillRef>
          <a:effectRef idx="1">
            <a:schemeClr val="accent1"/>
          </a:effectRef>
          <a:fontRef idx="minor">
            <a:schemeClr val="tx1"/>
          </a:fontRef>
        </p:style>
      </p:cxnSp>
      <p:sp>
        <p:nvSpPr>
          <p:cNvPr id="5" name="文字方塊 4">
            <a:extLst>
              <a:ext uri="{FF2B5EF4-FFF2-40B4-BE49-F238E27FC236}">
                <a16:creationId xmlns:a16="http://schemas.microsoft.com/office/drawing/2014/main" id="{C947A016-B86A-F18F-6BB2-BA201C448C30}"/>
              </a:ext>
            </a:extLst>
          </p:cNvPr>
          <p:cNvSpPr txBox="1"/>
          <p:nvPr/>
        </p:nvSpPr>
        <p:spPr>
          <a:xfrm>
            <a:off x="3957081" y="4693188"/>
            <a:ext cx="1418255" cy="369332"/>
          </a:xfrm>
          <a:prstGeom prst="rect">
            <a:avLst/>
          </a:prstGeom>
          <a:noFill/>
        </p:spPr>
        <p:txBody>
          <a:bodyPr wrap="square" rtlCol="0">
            <a:spAutoFit/>
          </a:bodyPr>
          <a:lstStyle/>
          <a:p>
            <a:r>
              <a:rPr lang="en-US" altLang="zh-TW" dirty="0"/>
              <a:t>V/P=18mm</a:t>
            </a:r>
            <a:endParaRPr lang="zh-TW" altLang="en-US" dirty="0"/>
          </a:p>
        </p:txBody>
      </p:sp>
      <p:sp>
        <p:nvSpPr>
          <p:cNvPr id="8" name="文字方塊 7">
            <a:extLst>
              <a:ext uri="{FF2B5EF4-FFF2-40B4-BE49-F238E27FC236}">
                <a16:creationId xmlns:a16="http://schemas.microsoft.com/office/drawing/2014/main" id="{0447C398-FDB4-AF4D-FDA6-2560A09B0245}"/>
              </a:ext>
            </a:extLst>
          </p:cNvPr>
          <p:cNvSpPr txBox="1"/>
          <p:nvPr/>
        </p:nvSpPr>
        <p:spPr>
          <a:xfrm>
            <a:off x="8375178" y="22636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sz="1800" dirty="0"/>
              <a:t>到</a:t>
            </a:r>
            <a:r>
              <a:rPr lang="en-US" altLang="zh-TW" sz="1800" dirty="0"/>
              <a:t>V/P</a:t>
            </a:r>
            <a:r>
              <a:rPr lang="zh-TW" altLang="en-US" sz="1800" dirty="0"/>
              <a:t>的時間</a:t>
            </a:r>
            <a:r>
              <a:rPr lang="en-US" altLang="zh-TW" sz="1800" dirty="0"/>
              <a:t>(</a:t>
            </a:r>
            <a:r>
              <a:rPr lang="zh-TW" altLang="en-US" sz="1800" dirty="0"/>
              <a:t>充填時間</a:t>
            </a:r>
            <a:r>
              <a:rPr lang="en-US" altLang="zh-TW" sz="1800" dirty="0"/>
              <a:t>)  </a:t>
            </a:r>
          </a:p>
          <a:p>
            <a:pPr marL="177800" indent="-177800">
              <a:buFont typeface="+mj-lt"/>
              <a:buAutoNum type="arabicPeriod"/>
            </a:pPr>
            <a:r>
              <a:rPr lang="zh-TW" altLang="en-US" sz="1800" dirty="0"/>
              <a:t>保壓結束時的位置</a:t>
            </a:r>
            <a:r>
              <a:rPr lang="en-US" altLang="zh-TW" sz="1800" dirty="0"/>
              <a:t> (</a:t>
            </a:r>
            <a:r>
              <a:rPr lang="zh-TW" altLang="en-US" sz="1800" dirty="0"/>
              <a:t>最前點</a:t>
            </a:r>
            <a:r>
              <a:rPr lang="en-US" altLang="zh-TW" sz="1800" dirty="0"/>
              <a:t>)</a:t>
            </a:r>
          </a:p>
          <a:p>
            <a:pPr marL="177800" indent="-177800">
              <a:buFont typeface="+mj-lt"/>
              <a:buAutoNum type="arabicPeriod"/>
            </a:pPr>
            <a:r>
              <a:rPr lang="zh-TW" altLang="en-US" sz="1800" dirty="0"/>
              <a:t>保壓結束後的位置</a:t>
            </a:r>
            <a:endParaRPr lang="en-US" altLang="zh-TW" sz="1800" dirty="0"/>
          </a:p>
          <a:p>
            <a:pPr marL="177800" indent="-177800">
              <a:buFont typeface="+mj-lt"/>
              <a:buAutoNum type="arabicPeriod"/>
            </a:pPr>
            <a:r>
              <a:rPr lang="zh-TW" altLang="en-US" sz="1800" dirty="0"/>
              <a:t>進料時間</a:t>
            </a:r>
            <a:endParaRPr lang="en-US" altLang="zh-TW" sz="1800" dirty="0"/>
          </a:p>
          <a:p>
            <a:pPr marL="177800" indent="-177800">
              <a:buFont typeface="+mj-lt"/>
              <a:buAutoNum type="arabicPeriod"/>
            </a:pPr>
            <a:r>
              <a:rPr lang="zh-TW" altLang="en-US" sz="1800" dirty="0"/>
              <a:t>鬆退時間</a:t>
            </a:r>
          </a:p>
        </p:txBody>
      </p:sp>
    </p:spTree>
    <p:extLst>
      <p:ext uri="{BB962C8B-B14F-4D97-AF65-F5344CB8AC3E}">
        <p14:creationId xmlns:p14="http://schemas.microsoft.com/office/powerpoint/2010/main" val="3255568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54B0E-271D-2DBE-D77D-1CFC2C1AE857}"/>
            </a:ext>
          </a:extLst>
        </p:cNvPr>
        <p:cNvGrpSpPr/>
        <p:nvPr/>
      </p:nvGrpSpPr>
      <p:grpSpPr>
        <a:xfrm>
          <a:off x="0" y="0"/>
          <a:ext cx="0" cy="0"/>
          <a:chOff x="0" y="0"/>
          <a:chExt cx="0" cy="0"/>
        </a:xfrm>
      </p:grpSpPr>
      <p:pic>
        <p:nvPicPr>
          <p:cNvPr id="3" name="圖片 2">
            <a:extLst>
              <a:ext uri="{FF2B5EF4-FFF2-40B4-BE49-F238E27FC236}">
                <a16:creationId xmlns:a16="http://schemas.microsoft.com/office/drawing/2014/main" id="{2EB58667-181B-77FE-9C14-F429D000227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70048" y="1193784"/>
            <a:ext cx="8651903" cy="5207890"/>
          </a:xfrm>
          <a:prstGeom prst="rect">
            <a:avLst/>
          </a:prstGeom>
        </p:spPr>
      </p:pic>
      <p:sp>
        <p:nvSpPr>
          <p:cNvPr id="7" name="文字方塊 6">
            <a:extLst>
              <a:ext uri="{FF2B5EF4-FFF2-40B4-BE49-F238E27FC236}">
                <a16:creationId xmlns:a16="http://schemas.microsoft.com/office/drawing/2014/main" id="{42EFF001-0703-D0D7-FF9B-DD04D3CC591C}"/>
              </a:ext>
            </a:extLst>
          </p:cNvPr>
          <p:cNvSpPr txBox="1"/>
          <p:nvPr/>
        </p:nvSpPr>
        <p:spPr>
          <a:xfrm>
            <a:off x="408562" y="226367"/>
            <a:ext cx="7155116"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油壓壓力曲線圖比較</a:t>
            </a:r>
          </a:p>
        </p:txBody>
      </p:sp>
      <p:sp>
        <p:nvSpPr>
          <p:cNvPr id="2" name="文字方塊 1">
            <a:extLst>
              <a:ext uri="{FF2B5EF4-FFF2-40B4-BE49-F238E27FC236}">
                <a16:creationId xmlns:a16="http://schemas.microsoft.com/office/drawing/2014/main" id="{7255EB9E-49DA-77BF-ED15-83A267820E59}"/>
              </a:ext>
            </a:extLst>
          </p:cNvPr>
          <p:cNvSpPr txBox="1"/>
          <p:nvPr/>
        </p:nvSpPr>
        <p:spPr>
          <a:xfrm>
            <a:off x="8375076" y="22636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sz="1800" dirty="0"/>
              <a:t>充填階段的壓力峰值</a:t>
            </a:r>
            <a:endParaRPr lang="en-US" altLang="zh-TW" sz="1800" dirty="0"/>
          </a:p>
          <a:p>
            <a:pPr marL="177800" indent="-177800">
              <a:buFont typeface="+mj-lt"/>
              <a:buAutoNum type="arabicPeriod"/>
            </a:pPr>
            <a:r>
              <a:rPr lang="zh-TW" altLang="en-US" sz="1800" dirty="0"/>
              <a:t>保壓階段的壓力峰值</a:t>
            </a:r>
            <a:endParaRPr lang="en-US" altLang="zh-TW" sz="1800" dirty="0"/>
          </a:p>
          <a:p>
            <a:pPr marL="177800" indent="-177800">
              <a:buFont typeface="+mj-lt"/>
              <a:buAutoNum type="arabicPeriod"/>
            </a:pPr>
            <a:r>
              <a:rPr lang="zh-TW" altLang="en-US" sz="1800" dirty="0"/>
              <a:t>保壓持壓值</a:t>
            </a:r>
            <a:endParaRPr lang="en-US" altLang="zh-TW" sz="1800" dirty="0"/>
          </a:p>
          <a:p>
            <a:pPr marL="177800" indent="-177800">
              <a:buFont typeface="+mj-lt"/>
              <a:buAutoNum type="arabicPeriod"/>
            </a:pPr>
            <a:r>
              <a:rPr lang="zh-TW" altLang="en-US" sz="1800" dirty="0"/>
              <a:t>保壓階段的壓力過衝值</a:t>
            </a:r>
            <a:endParaRPr lang="en-US" altLang="zh-TW" sz="1800" dirty="0"/>
          </a:p>
          <a:p>
            <a:pPr marL="177800" indent="-177800">
              <a:buFont typeface="+mj-lt"/>
              <a:buAutoNum type="arabicPeriod"/>
            </a:pPr>
            <a:r>
              <a:rPr lang="zh-TW" altLang="en-US" sz="1800" dirty="0"/>
              <a:t>實際背壓值</a:t>
            </a:r>
          </a:p>
        </p:txBody>
      </p:sp>
    </p:spTree>
    <p:extLst>
      <p:ext uri="{BB962C8B-B14F-4D97-AF65-F5344CB8AC3E}">
        <p14:creationId xmlns:p14="http://schemas.microsoft.com/office/powerpoint/2010/main" val="53828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BEBFE-604F-3AB0-5C35-B641342A6ED4}"/>
            </a:ext>
          </a:extLst>
        </p:cNvPr>
        <p:cNvGrpSpPr/>
        <p:nvPr/>
      </p:nvGrpSpPr>
      <p:grpSpPr>
        <a:xfrm>
          <a:off x="0" y="0"/>
          <a:ext cx="0" cy="0"/>
          <a:chOff x="0" y="0"/>
          <a:chExt cx="0" cy="0"/>
        </a:xfrm>
      </p:grpSpPr>
      <p:pic>
        <p:nvPicPr>
          <p:cNvPr id="3" name="圖片 2">
            <a:extLst>
              <a:ext uri="{FF2B5EF4-FFF2-40B4-BE49-F238E27FC236}">
                <a16:creationId xmlns:a16="http://schemas.microsoft.com/office/drawing/2014/main" id="{2D0554EA-8340-E10D-6BC4-B55BC02AB2C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74392" y="1193784"/>
            <a:ext cx="8643215" cy="5207890"/>
          </a:xfrm>
          <a:prstGeom prst="rect">
            <a:avLst/>
          </a:prstGeom>
        </p:spPr>
      </p:pic>
      <p:sp>
        <p:nvSpPr>
          <p:cNvPr id="7" name="文字方塊 6">
            <a:extLst>
              <a:ext uri="{FF2B5EF4-FFF2-40B4-BE49-F238E27FC236}">
                <a16:creationId xmlns:a16="http://schemas.microsoft.com/office/drawing/2014/main" id="{40733AF6-F2A4-6B00-45C1-2F120317A8F6}"/>
              </a:ext>
            </a:extLst>
          </p:cNvPr>
          <p:cNvSpPr txBox="1"/>
          <p:nvPr/>
        </p:nvSpPr>
        <p:spPr>
          <a:xfrm>
            <a:off x="408562" y="226367"/>
            <a:ext cx="7155116"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噴嘴壓力曲線圖比較</a:t>
            </a:r>
          </a:p>
        </p:txBody>
      </p:sp>
      <p:sp>
        <p:nvSpPr>
          <p:cNvPr id="2" name="文字方塊 1">
            <a:extLst>
              <a:ext uri="{FF2B5EF4-FFF2-40B4-BE49-F238E27FC236}">
                <a16:creationId xmlns:a16="http://schemas.microsoft.com/office/drawing/2014/main" id="{23B11C0C-F20A-CD0F-EC39-0FA64E64F338}"/>
              </a:ext>
            </a:extLst>
          </p:cNvPr>
          <p:cNvSpPr txBox="1"/>
          <p:nvPr/>
        </p:nvSpPr>
        <p:spPr>
          <a:xfrm>
            <a:off x="8466239" y="22636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充填階段的壓力峰值</a:t>
            </a:r>
            <a:endParaRPr lang="en-US" altLang="zh-TW" dirty="0"/>
          </a:p>
          <a:p>
            <a:pPr marL="177800" indent="-177800">
              <a:buFont typeface="+mj-lt"/>
              <a:buAutoNum type="arabicPeriod"/>
            </a:pPr>
            <a:r>
              <a:rPr lang="zh-TW" altLang="en-US" dirty="0"/>
              <a:t>保壓階段的壓力峰值</a:t>
            </a:r>
            <a:endParaRPr lang="en-US" altLang="zh-TW" dirty="0"/>
          </a:p>
          <a:p>
            <a:pPr marL="177800" indent="-177800">
              <a:buFont typeface="+mj-lt"/>
              <a:buAutoNum type="arabicPeriod"/>
            </a:pPr>
            <a:r>
              <a:rPr lang="zh-TW" altLang="en-US" dirty="0"/>
              <a:t>實際保壓值</a:t>
            </a:r>
            <a:endParaRPr lang="en-US" altLang="zh-TW" dirty="0"/>
          </a:p>
          <a:p>
            <a:pPr marL="177800" indent="-177800">
              <a:buFont typeface="+mj-lt"/>
              <a:buAutoNum type="arabicPeriod"/>
            </a:pPr>
            <a:r>
              <a:rPr lang="zh-TW" altLang="en-US" dirty="0"/>
              <a:t>保壓階段的壓力過衝值</a:t>
            </a:r>
            <a:endParaRPr lang="en-US" altLang="zh-TW" dirty="0"/>
          </a:p>
          <a:p>
            <a:pPr marL="177800" indent="-177800">
              <a:buFont typeface="+mj-lt"/>
              <a:buAutoNum type="arabicPeriod"/>
            </a:pPr>
            <a:r>
              <a:rPr lang="zh-TW" altLang="en-US" dirty="0"/>
              <a:t>加料時實際融膠壓力</a:t>
            </a:r>
          </a:p>
        </p:txBody>
      </p:sp>
    </p:spTree>
    <p:extLst>
      <p:ext uri="{BB962C8B-B14F-4D97-AF65-F5344CB8AC3E}">
        <p14:creationId xmlns:p14="http://schemas.microsoft.com/office/powerpoint/2010/main" val="2352612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BD6D3-EADD-0873-FED7-625080C15C76}"/>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CFD7F622-BC52-703B-79DB-88FAAFF411DB}"/>
              </a:ext>
            </a:extLst>
          </p:cNvPr>
          <p:cNvSpPr txBox="1"/>
          <p:nvPr/>
        </p:nvSpPr>
        <p:spPr>
          <a:xfrm>
            <a:off x="408562" y="226367"/>
            <a:ext cx="7155116"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噴嘴熔膠溫度曲線圖比較</a:t>
            </a:r>
          </a:p>
        </p:txBody>
      </p:sp>
      <p:sp>
        <p:nvSpPr>
          <p:cNvPr id="2" name="文字方塊 1">
            <a:extLst>
              <a:ext uri="{FF2B5EF4-FFF2-40B4-BE49-F238E27FC236}">
                <a16:creationId xmlns:a16="http://schemas.microsoft.com/office/drawing/2014/main" id="{B6ED9E04-E35E-7087-BCAB-0169657D769A}"/>
              </a:ext>
            </a:extLst>
          </p:cNvPr>
          <p:cNvSpPr txBox="1"/>
          <p:nvPr/>
        </p:nvSpPr>
        <p:spPr>
          <a:xfrm>
            <a:off x="8287177" y="126461"/>
            <a:ext cx="3797560" cy="923330"/>
          </a:xfrm>
          <a:prstGeom prst="rect">
            <a:avLst/>
          </a:prstGeom>
          <a:solidFill>
            <a:srgbClr val="FFFF00"/>
          </a:solidFill>
          <a:ln>
            <a:solidFill>
              <a:srgbClr val="FF0000"/>
            </a:solidFill>
          </a:ln>
        </p:spPr>
        <p:txBody>
          <a:bodyPr wrap="square" rtlCol="0">
            <a:spAutoFit/>
          </a:bodyPr>
          <a:lstStyle/>
          <a:p>
            <a:r>
              <a:rPr lang="zh-TW" altLang="en-US" dirty="0"/>
              <a:t>特徵</a:t>
            </a:r>
            <a:endParaRPr lang="en-US" altLang="zh-TW" dirty="0"/>
          </a:p>
          <a:p>
            <a:pPr marL="177800" indent="-177800">
              <a:buFont typeface="+mj-lt"/>
              <a:buAutoNum type="arabicPeriod"/>
            </a:pPr>
            <a:r>
              <a:rPr lang="zh-TW" altLang="en-US" dirty="0"/>
              <a:t>實際融膠溫度的平均值</a:t>
            </a:r>
            <a:endParaRPr lang="en-US" altLang="zh-TW" dirty="0"/>
          </a:p>
          <a:p>
            <a:pPr marL="177800" indent="-177800">
              <a:buFont typeface="+mj-lt"/>
              <a:buAutoNum type="arabicPeriod"/>
            </a:pPr>
            <a:r>
              <a:rPr lang="zh-TW" altLang="en-US" dirty="0"/>
              <a:t>實際融膠溫度的標準差</a:t>
            </a:r>
            <a:endParaRPr lang="en-US" altLang="zh-TW" dirty="0"/>
          </a:p>
        </p:txBody>
      </p:sp>
      <p:pic>
        <p:nvPicPr>
          <p:cNvPr id="3" name="圖片 2">
            <a:extLst>
              <a:ext uri="{FF2B5EF4-FFF2-40B4-BE49-F238E27FC236}">
                <a16:creationId xmlns:a16="http://schemas.microsoft.com/office/drawing/2014/main" id="{E94DC65F-48B8-4AC0-4950-8A4CA4AA05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74392" y="1193784"/>
            <a:ext cx="8643215" cy="5207889"/>
          </a:xfrm>
          <a:prstGeom prst="rect">
            <a:avLst/>
          </a:prstGeom>
        </p:spPr>
      </p:pic>
    </p:spTree>
    <p:extLst>
      <p:ext uri="{BB962C8B-B14F-4D97-AF65-F5344CB8AC3E}">
        <p14:creationId xmlns:p14="http://schemas.microsoft.com/office/powerpoint/2010/main" val="1979548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37B34-EC76-BC7C-A843-257402BA7BF9}"/>
            </a:ext>
          </a:extLst>
        </p:cNvPr>
        <p:cNvGrpSpPr/>
        <p:nvPr/>
      </p:nvGrpSpPr>
      <p:grpSpPr>
        <a:xfrm>
          <a:off x="0" y="0"/>
          <a:ext cx="0" cy="0"/>
          <a:chOff x="0" y="0"/>
          <a:chExt cx="0" cy="0"/>
        </a:xfrm>
      </p:grpSpPr>
      <p:pic>
        <p:nvPicPr>
          <p:cNvPr id="6" name="圖片 5">
            <a:extLst>
              <a:ext uri="{FF2B5EF4-FFF2-40B4-BE49-F238E27FC236}">
                <a16:creationId xmlns:a16="http://schemas.microsoft.com/office/drawing/2014/main" id="{7720DA11-56F6-5348-483D-789337BC820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36925" y="988163"/>
            <a:ext cx="8643213" cy="5207889"/>
          </a:xfrm>
          <a:prstGeom prst="rect">
            <a:avLst/>
          </a:prstGeom>
        </p:spPr>
      </p:pic>
      <p:sp>
        <p:nvSpPr>
          <p:cNvPr id="7" name="文字方塊 6">
            <a:extLst>
              <a:ext uri="{FF2B5EF4-FFF2-40B4-BE49-F238E27FC236}">
                <a16:creationId xmlns:a16="http://schemas.microsoft.com/office/drawing/2014/main" id="{8B4481EC-DE23-FAF2-C6B5-05A81DEC415F}"/>
              </a:ext>
            </a:extLst>
          </p:cNvPr>
          <p:cNvSpPr txBox="1"/>
          <p:nvPr/>
        </p:nvSpPr>
        <p:spPr>
          <a:xfrm>
            <a:off x="408562" y="226367"/>
            <a:ext cx="6128426"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 A</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點模內壓力曲線圖比較</a:t>
            </a:r>
          </a:p>
        </p:txBody>
      </p:sp>
      <p:pic>
        <p:nvPicPr>
          <p:cNvPr id="3" name="圖片 2">
            <a:extLst>
              <a:ext uri="{FF2B5EF4-FFF2-40B4-BE49-F238E27FC236}">
                <a16:creationId xmlns:a16="http://schemas.microsoft.com/office/drawing/2014/main" id="{CCC51A55-C5EF-7FC5-601B-13AB4417D39E}"/>
              </a:ext>
            </a:extLst>
          </p:cNvPr>
          <p:cNvPicPr>
            <a:picLocks noChangeAspect="1"/>
          </p:cNvPicPr>
          <p:nvPr/>
        </p:nvPicPr>
        <p:blipFill>
          <a:blip r:embed="rId3"/>
          <a:stretch>
            <a:fillRect/>
          </a:stretch>
        </p:blipFill>
        <p:spPr>
          <a:xfrm>
            <a:off x="241045" y="1289542"/>
            <a:ext cx="3231730" cy="4705542"/>
          </a:xfrm>
          <a:prstGeom prst="rect">
            <a:avLst/>
          </a:prstGeom>
        </p:spPr>
      </p:pic>
      <p:sp>
        <p:nvSpPr>
          <p:cNvPr id="2" name="文字方塊 1">
            <a:extLst>
              <a:ext uri="{FF2B5EF4-FFF2-40B4-BE49-F238E27FC236}">
                <a16:creationId xmlns:a16="http://schemas.microsoft.com/office/drawing/2014/main" id="{F8C3ABEB-6BF1-C1C3-078D-10A83626A6B4}"/>
              </a:ext>
            </a:extLst>
          </p:cNvPr>
          <p:cNvSpPr txBox="1"/>
          <p:nvPr/>
        </p:nvSpPr>
        <p:spPr>
          <a:xfrm>
            <a:off x="5421076" y="4441726"/>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壓力峰值</a:t>
            </a:r>
            <a:endParaRPr lang="en-US" altLang="zh-TW" dirty="0"/>
          </a:p>
          <a:p>
            <a:pPr marL="177800" indent="-177800">
              <a:buFont typeface="+mj-lt"/>
              <a:buAutoNum type="arabicPeriod"/>
            </a:pPr>
            <a:r>
              <a:rPr lang="zh-TW" altLang="en-US" dirty="0"/>
              <a:t>壓力峰值出現的時間</a:t>
            </a:r>
            <a:endParaRPr lang="en-US" altLang="zh-TW" dirty="0"/>
          </a:p>
          <a:p>
            <a:pPr marL="177800" indent="-177800">
              <a:buFont typeface="+mj-lt"/>
              <a:buAutoNum type="arabicPeriod"/>
            </a:pPr>
            <a:r>
              <a:rPr lang="zh-TW" altLang="en-US" dirty="0"/>
              <a:t>保壓結束時的壓力值</a:t>
            </a:r>
            <a:endParaRPr lang="en-US" altLang="zh-TW" dirty="0"/>
          </a:p>
          <a:p>
            <a:pPr marL="177800" indent="-177800">
              <a:buFont typeface="+mj-lt"/>
              <a:buAutoNum type="arabicPeriod"/>
            </a:pPr>
            <a:r>
              <a:rPr lang="zh-TW" altLang="en-US" dirty="0"/>
              <a:t>壓力小於</a:t>
            </a:r>
            <a:r>
              <a:rPr lang="en-US" altLang="zh-TW" dirty="0"/>
              <a:t>10bar</a:t>
            </a:r>
            <a:r>
              <a:rPr lang="zh-TW" altLang="en-US" dirty="0"/>
              <a:t>的時間</a:t>
            </a:r>
            <a:r>
              <a:rPr lang="en-US" altLang="zh-TW" dirty="0"/>
              <a:t>(</a:t>
            </a:r>
            <a:r>
              <a:rPr lang="zh-TW" altLang="en-US" dirty="0"/>
              <a:t>瞬間值</a:t>
            </a:r>
            <a:r>
              <a:rPr lang="en-US" altLang="zh-TW" dirty="0"/>
              <a:t>)</a:t>
            </a:r>
          </a:p>
          <a:p>
            <a:pPr marL="177800" indent="-177800">
              <a:buFont typeface="+mj-lt"/>
              <a:buAutoNum type="arabicPeriod"/>
            </a:pPr>
            <a:r>
              <a:rPr lang="zh-TW" altLang="en-US" dirty="0"/>
              <a:t>開模前的壓力值</a:t>
            </a:r>
          </a:p>
        </p:txBody>
      </p:sp>
    </p:spTree>
    <p:extLst>
      <p:ext uri="{BB962C8B-B14F-4D97-AF65-F5344CB8AC3E}">
        <p14:creationId xmlns:p14="http://schemas.microsoft.com/office/powerpoint/2010/main" val="1689359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ACC24-1CCD-CBBA-CB52-E565A7DA83F9}"/>
            </a:ext>
          </a:extLst>
        </p:cNvPr>
        <p:cNvGrpSpPr/>
        <p:nvPr/>
      </p:nvGrpSpPr>
      <p:grpSpPr>
        <a:xfrm>
          <a:off x="0" y="0"/>
          <a:ext cx="0" cy="0"/>
          <a:chOff x="0" y="0"/>
          <a:chExt cx="0" cy="0"/>
        </a:xfrm>
      </p:grpSpPr>
      <p:pic>
        <p:nvPicPr>
          <p:cNvPr id="6" name="圖片 5">
            <a:extLst>
              <a:ext uri="{FF2B5EF4-FFF2-40B4-BE49-F238E27FC236}">
                <a16:creationId xmlns:a16="http://schemas.microsoft.com/office/drawing/2014/main" id="{8D822030-22CD-7B63-C5E3-D43474B71B7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36925" y="988163"/>
            <a:ext cx="8643213" cy="5207888"/>
          </a:xfrm>
          <a:prstGeom prst="rect">
            <a:avLst/>
          </a:prstGeom>
        </p:spPr>
      </p:pic>
      <p:sp>
        <p:nvSpPr>
          <p:cNvPr id="7" name="文字方塊 6">
            <a:extLst>
              <a:ext uri="{FF2B5EF4-FFF2-40B4-BE49-F238E27FC236}">
                <a16:creationId xmlns:a16="http://schemas.microsoft.com/office/drawing/2014/main" id="{3A647C35-F816-7790-D28D-0A196009A974}"/>
              </a:ext>
            </a:extLst>
          </p:cNvPr>
          <p:cNvSpPr txBox="1"/>
          <p:nvPr/>
        </p:nvSpPr>
        <p:spPr>
          <a:xfrm>
            <a:off x="408562" y="226367"/>
            <a:ext cx="6128426"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 B</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點模內壓力曲線圖比較</a:t>
            </a:r>
          </a:p>
        </p:txBody>
      </p:sp>
      <p:pic>
        <p:nvPicPr>
          <p:cNvPr id="3" name="圖片 2">
            <a:extLst>
              <a:ext uri="{FF2B5EF4-FFF2-40B4-BE49-F238E27FC236}">
                <a16:creationId xmlns:a16="http://schemas.microsoft.com/office/drawing/2014/main" id="{8057F6E2-784C-6765-D8DF-22C9A0ECBDA3}"/>
              </a:ext>
            </a:extLst>
          </p:cNvPr>
          <p:cNvPicPr>
            <a:picLocks noChangeAspect="1"/>
          </p:cNvPicPr>
          <p:nvPr/>
        </p:nvPicPr>
        <p:blipFill>
          <a:blip r:embed="rId3"/>
          <a:stretch>
            <a:fillRect/>
          </a:stretch>
        </p:blipFill>
        <p:spPr>
          <a:xfrm>
            <a:off x="241045" y="1289542"/>
            <a:ext cx="3231730" cy="4705542"/>
          </a:xfrm>
          <a:prstGeom prst="rect">
            <a:avLst/>
          </a:prstGeom>
        </p:spPr>
      </p:pic>
      <p:sp>
        <p:nvSpPr>
          <p:cNvPr id="2" name="文字方塊 1">
            <a:extLst>
              <a:ext uri="{FF2B5EF4-FFF2-40B4-BE49-F238E27FC236}">
                <a16:creationId xmlns:a16="http://schemas.microsoft.com/office/drawing/2014/main" id="{AD184C72-222A-D4A0-68C5-768BF0551D23}"/>
              </a:ext>
            </a:extLst>
          </p:cNvPr>
          <p:cNvSpPr txBox="1"/>
          <p:nvPr/>
        </p:nvSpPr>
        <p:spPr>
          <a:xfrm>
            <a:off x="6096000" y="1674674"/>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壓力峰值</a:t>
            </a:r>
            <a:endParaRPr lang="en-US" altLang="zh-TW" dirty="0"/>
          </a:p>
          <a:p>
            <a:pPr marL="177800" indent="-177800">
              <a:buFont typeface="+mj-lt"/>
              <a:buAutoNum type="arabicPeriod"/>
            </a:pPr>
            <a:r>
              <a:rPr lang="zh-TW" altLang="en-US" dirty="0"/>
              <a:t>壓力峰值出現的時間</a:t>
            </a:r>
            <a:endParaRPr lang="en-US" altLang="zh-TW" dirty="0"/>
          </a:p>
          <a:p>
            <a:pPr marL="177800" indent="-177800">
              <a:buFont typeface="+mj-lt"/>
              <a:buAutoNum type="arabicPeriod"/>
            </a:pPr>
            <a:r>
              <a:rPr lang="zh-TW" altLang="en-US" dirty="0"/>
              <a:t>保壓結束時的壓力值</a:t>
            </a:r>
            <a:endParaRPr lang="en-US" altLang="zh-TW" dirty="0"/>
          </a:p>
          <a:p>
            <a:pPr marL="177800" indent="-177800">
              <a:buFont typeface="+mj-lt"/>
              <a:buAutoNum type="arabicPeriod"/>
            </a:pPr>
            <a:r>
              <a:rPr lang="zh-TW" altLang="en-US" dirty="0"/>
              <a:t>壓力小於</a:t>
            </a:r>
            <a:r>
              <a:rPr lang="en-US" altLang="zh-TW" dirty="0"/>
              <a:t>10bar</a:t>
            </a:r>
            <a:r>
              <a:rPr lang="zh-TW" altLang="en-US" dirty="0"/>
              <a:t>的時間</a:t>
            </a:r>
            <a:r>
              <a:rPr lang="en-US" altLang="zh-TW" dirty="0"/>
              <a:t>(</a:t>
            </a:r>
            <a:r>
              <a:rPr lang="zh-TW" altLang="en-US" dirty="0"/>
              <a:t>瞬間值</a:t>
            </a:r>
            <a:r>
              <a:rPr lang="en-US" altLang="zh-TW" dirty="0"/>
              <a:t>)</a:t>
            </a:r>
          </a:p>
          <a:p>
            <a:pPr marL="177800" indent="-177800">
              <a:buFont typeface="+mj-lt"/>
              <a:buAutoNum type="arabicPeriod"/>
            </a:pPr>
            <a:r>
              <a:rPr lang="zh-TW" altLang="en-US" dirty="0"/>
              <a:t>開模前的壓力值</a:t>
            </a:r>
          </a:p>
        </p:txBody>
      </p:sp>
    </p:spTree>
    <p:extLst>
      <p:ext uri="{BB962C8B-B14F-4D97-AF65-F5344CB8AC3E}">
        <p14:creationId xmlns:p14="http://schemas.microsoft.com/office/powerpoint/2010/main" val="1680804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0CD55B3-E53A-46C2-BEE3-E85C2FB6BFBC}"/>
              </a:ext>
            </a:extLst>
          </p:cNvPr>
          <p:cNvSpPr>
            <a:spLocks noGrp="1"/>
          </p:cNvSpPr>
          <p:nvPr>
            <p:ph type="title"/>
          </p:nvPr>
        </p:nvSpPr>
        <p:spPr/>
        <p:txBody>
          <a:bodyPr/>
          <a:lstStyle/>
          <a:p>
            <a:pPr algn="ctr"/>
            <a:r>
              <a:rPr lang="zh-TW" altLang="en-US" dirty="0"/>
              <a:t>內容</a:t>
            </a:r>
          </a:p>
        </p:txBody>
      </p:sp>
      <p:sp>
        <p:nvSpPr>
          <p:cNvPr id="3" name="內容版面配置區 2">
            <a:extLst>
              <a:ext uri="{FF2B5EF4-FFF2-40B4-BE49-F238E27FC236}">
                <a16:creationId xmlns:a16="http://schemas.microsoft.com/office/drawing/2014/main" id="{3E54349A-FFBB-41A7-80AF-E37E71289B70}"/>
              </a:ext>
            </a:extLst>
          </p:cNvPr>
          <p:cNvSpPr>
            <a:spLocks noGrp="1"/>
          </p:cNvSpPr>
          <p:nvPr>
            <p:ph idx="1"/>
          </p:nvPr>
        </p:nvSpPr>
        <p:spPr/>
        <p:txBody>
          <a:bodyPr/>
          <a:lstStyle/>
          <a:p>
            <a:pPr>
              <a:buFont typeface="Wingdings" panose="05000000000000000000" pitchFamily="2" charset="2"/>
              <a:buChar char="n"/>
            </a:pPr>
            <a:r>
              <a:rPr lang="zh-TW" altLang="en-US" dirty="0"/>
              <a:t>建立</a:t>
            </a:r>
            <a:r>
              <a:rPr lang="zh-TW" altLang="en-US" b="1" dirty="0">
                <a:latin typeface="+mn-ea"/>
              </a:rPr>
              <a:t>射出成形</a:t>
            </a:r>
            <a:r>
              <a:rPr lang="zh-TW" altLang="en-US" dirty="0">
                <a:latin typeface="+mn-ea"/>
                <a:cs typeface="Times New Roman" panose="02020603050405020304" pitchFamily="18" charset="0"/>
              </a:rPr>
              <a:t>線上</a:t>
            </a:r>
            <a:r>
              <a:rPr lang="zh-TW" altLang="zh-TW" dirty="0">
                <a:latin typeface="+mn-ea"/>
                <a:cs typeface="Times New Roman" panose="02020603050405020304" pitchFamily="18" charset="0"/>
              </a:rPr>
              <a:t>智慧監</a:t>
            </a:r>
            <a:r>
              <a:rPr lang="zh-TW" altLang="en-US" dirty="0">
                <a:latin typeface="+mn-ea"/>
                <a:cs typeface="Times New Roman" panose="02020603050405020304" pitchFamily="18" charset="0"/>
              </a:rPr>
              <a:t>測</a:t>
            </a:r>
            <a:r>
              <a:rPr lang="zh-TW" altLang="en-US" b="1" dirty="0">
                <a:latin typeface="+mn-ea"/>
              </a:rPr>
              <a:t>技術</a:t>
            </a:r>
            <a:endParaRPr lang="en-US" altLang="zh-TW" dirty="0"/>
          </a:p>
          <a:p>
            <a:pPr>
              <a:buFont typeface="Wingdings" panose="05000000000000000000" pitchFamily="2" charset="2"/>
              <a:buChar char="n"/>
            </a:pPr>
            <a:r>
              <a:rPr lang="zh-TW" altLang="en-US" dirty="0"/>
              <a:t>進行實驗規劃</a:t>
            </a:r>
            <a:endParaRPr lang="en-US" altLang="zh-TW" dirty="0"/>
          </a:p>
          <a:p>
            <a:pPr>
              <a:buFont typeface="Wingdings" panose="05000000000000000000" pitchFamily="2" charset="2"/>
              <a:buChar char="n"/>
            </a:pPr>
            <a:r>
              <a:rPr lang="zh-TW" altLang="en-US" dirty="0"/>
              <a:t>進行訊號擷取及儲存</a:t>
            </a:r>
            <a:endParaRPr lang="en-US" altLang="zh-TW" dirty="0"/>
          </a:p>
          <a:p>
            <a:pPr>
              <a:buFont typeface="Wingdings" panose="05000000000000000000" pitchFamily="2" charset="2"/>
              <a:buChar char="n"/>
            </a:pPr>
            <a:r>
              <a:rPr lang="zh-TW" altLang="en-US" dirty="0"/>
              <a:t>定義能夠反映塑料射出行為的特徵</a:t>
            </a:r>
            <a:endParaRPr lang="en-US" altLang="zh-TW" dirty="0"/>
          </a:p>
          <a:p>
            <a:pPr>
              <a:buFont typeface="Wingdings" panose="05000000000000000000" pitchFamily="2" charset="2"/>
              <a:buChar char="n"/>
            </a:pPr>
            <a:r>
              <a:rPr lang="zh-TW" altLang="en-US" dirty="0"/>
              <a:t>探討塑料種類融膠溫度射出速度對射出行為的影響</a:t>
            </a:r>
          </a:p>
        </p:txBody>
      </p:sp>
    </p:spTree>
    <p:extLst>
      <p:ext uri="{BB962C8B-B14F-4D97-AF65-F5344CB8AC3E}">
        <p14:creationId xmlns:p14="http://schemas.microsoft.com/office/powerpoint/2010/main" val="271446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BFEA3-38F2-23B3-2F1C-44571AF44565}"/>
            </a:ext>
          </a:extLst>
        </p:cNvPr>
        <p:cNvGrpSpPr/>
        <p:nvPr/>
      </p:nvGrpSpPr>
      <p:grpSpPr>
        <a:xfrm>
          <a:off x="0" y="0"/>
          <a:ext cx="0" cy="0"/>
          <a:chOff x="0" y="0"/>
          <a:chExt cx="0" cy="0"/>
        </a:xfrm>
      </p:grpSpPr>
      <p:pic>
        <p:nvPicPr>
          <p:cNvPr id="6" name="圖片 5">
            <a:extLst>
              <a:ext uri="{FF2B5EF4-FFF2-40B4-BE49-F238E27FC236}">
                <a16:creationId xmlns:a16="http://schemas.microsoft.com/office/drawing/2014/main" id="{A05FA6D8-A1FF-4220-3D29-F94ADB2953C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36925" y="988163"/>
            <a:ext cx="8643212" cy="5207888"/>
          </a:xfrm>
          <a:prstGeom prst="rect">
            <a:avLst/>
          </a:prstGeom>
        </p:spPr>
      </p:pic>
      <p:sp>
        <p:nvSpPr>
          <p:cNvPr id="7" name="文字方塊 6">
            <a:extLst>
              <a:ext uri="{FF2B5EF4-FFF2-40B4-BE49-F238E27FC236}">
                <a16:creationId xmlns:a16="http://schemas.microsoft.com/office/drawing/2014/main" id="{4C6A0A81-5B5C-9059-11EB-A7E3E5F3C3C7}"/>
              </a:ext>
            </a:extLst>
          </p:cNvPr>
          <p:cNvSpPr txBox="1"/>
          <p:nvPr/>
        </p:nvSpPr>
        <p:spPr>
          <a:xfrm>
            <a:off x="408562" y="226367"/>
            <a:ext cx="6128426"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 C</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點模內壓力曲線圖比較</a:t>
            </a:r>
          </a:p>
        </p:txBody>
      </p:sp>
      <p:pic>
        <p:nvPicPr>
          <p:cNvPr id="3" name="圖片 2">
            <a:extLst>
              <a:ext uri="{FF2B5EF4-FFF2-40B4-BE49-F238E27FC236}">
                <a16:creationId xmlns:a16="http://schemas.microsoft.com/office/drawing/2014/main" id="{E80A7D6D-1923-8DD7-25DE-A1D6D00AEE6E}"/>
              </a:ext>
            </a:extLst>
          </p:cNvPr>
          <p:cNvPicPr>
            <a:picLocks noChangeAspect="1"/>
          </p:cNvPicPr>
          <p:nvPr/>
        </p:nvPicPr>
        <p:blipFill>
          <a:blip r:embed="rId3"/>
          <a:stretch>
            <a:fillRect/>
          </a:stretch>
        </p:blipFill>
        <p:spPr>
          <a:xfrm>
            <a:off x="241045" y="1289542"/>
            <a:ext cx="3231730" cy="4705542"/>
          </a:xfrm>
          <a:prstGeom prst="rect">
            <a:avLst/>
          </a:prstGeom>
        </p:spPr>
      </p:pic>
      <p:sp>
        <p:nvSpPr>
          <p:cNvPr id="2" name="文字方塊 1">
            <a:extLst>
              <a:ext uri="{FF2B5EF4-FFF2-40B4-BE49-F238E27FC236}">
                <a16:creationId xmlns:a16="http://schemas.microsoft.com/office/drawing/2014/main" id="{FED52BC7-70AA-7CDC-ACFE-0E1E0A26D317}"/>
              </a:ext>
            </a:extLst>
          </p:cNvPr>
          <p:cNvSpPr txBox="1"/>
          <p:nvPr/>
        </p:nvSpPr>
        <p:spPr>
          <a:xfrm>
            <a:off x="6190469" y="1674674"/>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壓力峰值</a:t>
            </a:r>
            <a:endParaRPr lang="en-US" altLang="zh-TW" dirty="0"/>
          </a:p>
          <a:p>
            <a:pPr marL="177800" indent="-177800">
              <a:buFont typeface="+mj-lt"/>
              <a:buAutoNum type="arabicPeriod"/>
            </a:pPr>
            <a:r>
              <a:rPr lang="zh-TW" altLang="en-US" dirty="0"/>
              <a:t>壓力峰值出現的時間</a:t>
            </a:r>
            <a:endParaRPr lang="en-US" altLang="zh-TW" dirty="0"/>
          </a:p>
          <a:p>
            <a:pPr marL="177800" indent="-177800">
              <a:buFont typeface="+mj-lt"/>
              <a:buAutoNum type="arabicPeriod"/>
            </a:pPr>
            <a:r>
              <a:rPr lang="zh-TW" altLang="en-US" dirty="0"/>
              <a:t>保壓結束時的壓力值</a:t>
            </a:r>
            <a:endParaRPr lang="en-US" altLang="zh-TW" dirty="0"/>
          </a:p>
          <a:p>
            <a:pPr marL="177800" indent="-177800">
              <a:buFont typeface="+mj-lt"/>
              <a:buAutoNum type="arabicPeriod"/>
            </a:pPr>
            <a:r>
              <a:rPr lang="zh-TW" altLang="en-US" dirty="0"/>
              <a:t>壓力小於</a:t>
            </a:r>
            <a:r>
              <a:rPr lang="en-US" altLang="zh-TW" dirty="0"/>
              <a:t>10bar</a:t>
            </a:r>
            <a:r>
              <a:rPr lang="zh-TW" altLang="en-US" dirty="0"/>
              <a:t>的時間</a:t>
            </a:r>
            <a:r>
              <a:rPr lang="en-US" altLang="zh-TW" dirty="0"/>
              <a:t>(</a:t>
            </a:r>
            <a:r>
              <a:rPr lang="zh-TW" altLang="en-US" dirty="0"/>
              <a:t>瞬間值</a:t>
            </a:r>
            <a:r>
              <a:rPr lang="en-US" altLang="zh-TW" dirty="0"/>
              <a:t>)</a:t>
            </a:r>
          </a:p>
          <a:p>
            <a:pPr marL="177800" indent="-177800">
              <a:buFont typeface="+mj-lt"/>
              <a:buAutoNum type="arabicPeriod"/>
            </a:pPr>
            <a:r>
              <a:rPr lang="zh-TW" altLang="en-US" dirty="0"/>
              <a:t>開模前的壓力值</a:t>
            </a:r>
          </a:p>
        </p:txBody>
      </p:sp>
    </p:spTree>
    <p:extLst>
      <p:ext uri="{BB962C8B-B14F-4D97-AF65-F5344CB8AC3E}">
        <p14:creationId xmlns:p14="http://schemas.microsoft.com/office/powerpoint/2010/main" val="562771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C1AF4-BF20-F1B8-B9BF-A1C9807CFA08}"/>
            </a:ext>
          </a:extLst>
        </p:cNvPr>
        <p:cNvGrpSpPr/>
        <p:nvPr/>
      </p:nvGrpSpPr>
      <p:grpSpPr>
        <a:xfrm>
          <a:off x="0" y="0"/>
          <a:ext cx="0" cy="0"/>
          <a:chOff x="0" y="0"/>
          <a:chExt cx="0" cy="0"/>
        </a:xfrm>
      </p:grpSpPr>
      <p:pic>
        <p:nvPicPr>
          <p:cNvPr id="9" name="圖片 8">
            <a:extLst>
              <a:ext uri="{FF2B5EF4-FFF2-40B4-BE49-F238E27FC236}">
                <a16:creationId xmlns:a16="http://schemas.microsoft.com/office/drawing/2014/main" id="{CF48AE60-F815-5B65-EBB6-AE68A964DF4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94748" y="1186725"/>
            <a:ext cx="8625890" cy="5207888"/>
          </a:xfrm>
          <a:prstGeom prst="rect">
            <a:avLst/>
          </a:prstGeom>
        </p:spPr>
      </p:pic>
      <p:sp>
        <p:nvSpPr>
          <p:cNvPr id="7" name="文字方塊 6">
            <a:extLst>
              <a:ext uri="{FF2B5EF4-FFF2-40B4-BE49-F238E27FC236}">
                <a16:creationId xmlns:a16="http://schemas.microsoft.com/office/drawing/2014/main" id="{92850A0A-3876-0E6B-C53A-092A63F87A4B}"/>
              </a:ext>
            </a:extLst>
          </p:cNvPr>
          <p:cNvSpPr txBox="1"/>
          <p:nvPr/>
        </p:nvSpPr>
        <p:spPr>
          <a:xfrm>
            <a:off x="408561" y="226367"/>
            <a:ext cx="9825208"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8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A1</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肉厚</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2.66mm)</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紅外線熔膠最高溫度曲線圖比較</a:t>
            </a:r>
          </a:p>
        </p:txBody>
      </p:sp>
      <p:pic>
        <p:nvPicPr>
          <p:cNvPr id="2" name="圖片 1">
            <a:extLst>
              <a:ext uri="{FF2B5EF4-FFF2-40B4-BE49-F238E27FC236}">
                <a16:creationId xmlns:a16="http://schemas.microsoft.com/office/drawing/2014/main" id="{66CEE948-C9B5-F668-7F8D-13E25BBDB58C}"/>
              </a:ext>
            </a:extLst>
          </p:cNvPr>
          <p:cNvPicPr>
            <a:picLocks noChangeAspect="1"/>
          </p:cNvPicPr>
          <p:nvPr/>
        </p:nvPicPr>
        <p:blipFill>
          <a:blip r:embed="rId3"/>
          <a:stretch>
            <a:fillRect/>
          </a:stretch>
        </p:blipFill>
        <p:spPr>
          <a:xfrm>
            <a:off x="241045" y="1289542"/>
            <a:ext cx="3231730" cy="4705542"/>
          </a:xfrm>
          <a:prstGeom prst="rect">
            <a:avLst/>
          </a:prstGeom>
        </p:spPr>
      </p:pic>
      <p:sp>
        <p:nvSpPr>
          <p:cNvPr id="3" name="文字方塊 2">
            <a:extLst>
              <a:ext uri="{FF2B5EF4-FFF2-40B4-BE49-F238E27FC236}">
                <a16:creationId xmlns:a16="http://schemas.microsoft.com/office/drawing/2014/main" id="{07C10D0D-4518-4AA2-1BA2-086A48AC285D}"/>
              </a:ext>
            </a:extLst>
          </p:cNvPr>
          <p:cNvSpPr txBox="1"/>
          <p:nvPr/>
        </p:nvSpPr>
        <p:spPr>
          <a:xfrm>
            <a:off x="1974715" y="2816318"/>
            <a:ext cx="476655" cy="369332"/>
          </a:xfrm>
          <a:prstGeom prst="rect">
            <a:avLst/>
          </a:prstGeom>
          <a:noFill/>
        </p:spPr>
        <p:txBody>
          <a:bodyPr wrap="square" rtlCol="0">
            <a:spAutoFit/>
          </a:bodyPr>
          <a:lstStyle/>
          <a:p>
            <a:pPr algn="ctr"/>
            <a:r>
              <a:rPr lang="en-US" altLang="zh-TW" b="1" dirty="0">
                <a:solidFill>
                  <a:srgbClr val="FF0000"/>
                </a:solidFill>
                <a:highlight>
                  <a:srgbClr val="FFFF00"/>
                </a:highlight>
                <a:latin typeface="Times New Roman" panose="02020603050405020304" pitchFamily="18" charset="0"/>
                <a:cs typeface="Times New Roman" panose="02020603050405020304" pitchFamily="18" charset="0"/>
              </a:rPr>
              <a:t>A1</a:t>
            </a:r>
            <a:endParaRPr lang="zh-TW" altLang="en-US"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4" name="文字方塊 3">
            <a:extLst>
              <a:ext uri="{FF2B5EF4-FFF2-40B4-BE49-F238E27FC236}">
                <a16:creationId xmlns:a16="http://schemas.microsoft.com/office/drawing/2014/main" id="{336F64C6-862B-3AE1-0EDB-43C51CFFB400}"/>
              </a:ext>
            </a:extLst>
          </p:cNvPr>
          <p:cNvSpPr txBox="1"/>
          <p:nvPr/>
        </p:nvSpPr>
        <p:spPr>
          <a:xfrm>
            <a:off x="2571332" y="3098171"/>
            <a:ext cx="476655" cy="369332"/>
          </a:xfrm>
          <a:prstGeom prst="rect">
            <a:avLst/>
          </a:prstGeom>
          <a:noFill/>
        </p:spPr>
        <p:txBody>
          <a:bodyPr wrap="square" rtlCol="0">
            <a:spAutoFit/>
          </a:bodyPr>
          <a:lstStyle/>
          <a:p>
            <a:pPr algn="ctr"/>
            <a:r>
              <a:rPr lang="en-US" altLang="zh-TW" b="1" dirty="0">
                <a:solidFill>
                  <a:srgbClr val="FF0000"/>
                </a:solidFill>
                <a:highlight>
                  <a:srgbClr val="FFFF00"/>
                </a:highlight>
                <a:latin typeface="Times New Roman" panose="02020603050405020304" pitchFamily="18" charset="0"/>
                <a:cs typeface="Times New Roman" panose="02020603050405020304" pitchFamily="18" charset="0"/>
              </a:rPr>
              <a:t>A2</a:t>
            </a:r>
            <a:endParaRPr lang="zh-TW" altLang="en-US"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6" name="文字方塊 5">
            <a:extLst>
              <a:ext uri="{FF2B5EF4-FFF2-40B4-BE49-F238E27FC236}">
                <a16:creationId xmlns:a16="http://schemas.microsoft.com/office/drawing/2014/main" id="{DB77A6B8-8357-AE87-01A9-B8CC41B07744}"/>
              </a:ext>
            </a:extLst>
          </p:cNvPr>
          <p:cNvSpPr txBox="1"/>
          <p:nvPr/>
        </p:nvSpPr>
        <p:spPr>
          <a:xfrm>
            <a:off x="5916215" y="1897842"/>
            <a:ext cx="3582955" cy="1200329"/>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溫度峰值</a:t>
            </a:r>
            <a:endParaRPr lang="en-US" altLang="zh-TW" dirty="0"/>
          </a:p>
          <a:p>
            <a:pPr marL="177800" indent="-177800">
              <a:buFont typeface="+mj-lt"/>
              <a:buAutoNum type="arabicPeriod"/>
            </a:pPr>
            <a:r>
              <a:rPr lang="zh-TW" altLang="en-US" dirty="0"/>
              <a:t>溫度降到頂出溫度的時間</a:t>
            </a:r>
            <a:endParaRPr lang="en-US" altLang="zh-TW" dirty="0"/>
          </a:p>
          <a:p>
            <a:pPr marL="177800" indent="-177800">
              <a:buFont typeface="+mj-lt"/>
              <a:buAutoNum type="arabicPeriod"/>
            </a:pPr>
            <a:r>
              <a:rPr lang="zh-TW" altLang="en-US" dirty="0"/>
              <a:t>開模前的溫度值</a:t>
            </a:r>
          </a:p>
        </p:txBody>
      </p:sp>
    </p:spTree>
    <p:extLst>
      <p:ext uri="{BB962C8B-B14F-4D97-AF65-F5344CB8AC3E}">
        <p14:creationId xmlns:p14="http://schemas.microsoft.com/office/powerpoint/2010/main" val="982070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7F0BA-5C43-AA00-8CA3-584E75838357}"/>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F274323D-2E0F-6A53-686A-E5262AB58C64}"/>
              </a:ext>
            </a:extLst>
          </p:cNvPr>
          <p:cNvSpPr txBox="1"/>
          <p:nvPr/>
        </p:nvSpPr>
        <p:spPr>
          <a:xfrm>
            <a:off x="408562" y="226367"/>
            <a:ext cx="9319332"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A2</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肉厚</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3.79mm)</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紅外線熔膠溫度曲線圖比較</a:t>
            </a:r>
          </a:p>
        </p:txBody>
      </p:sp>
      <p:pic>
        <p:nvPicPr>
          <p:cNvPr id="5" name="圖片 4">
            <a:extLst>
              <a:ext uri="{FF2B5EF4-FFF2-40B4-BE49-F238E27FC236}">
                <a16:creationId xmlns:a16="http://schemas.microsoft.com/office/drawing/2014/main" id="{396E86D6-A968-CAC4-29DC-F6E45CC36582}"/>
              </a:ext>
            </a:extLst>
          </p:cNvPr>
          <p:cNvPicPr>
            <a:picLocks noChangeAspect="1"/>
          </p:cNvPicPr>
          <p:nvPr/>
        </p:nvPicPr>
        <p:blipFill>
          <a:blip r:embed="rId2"/>
          <a:stretch>
            <a:fillRect/>
          </a:stretch>
        </p:blipFill>
        <p:spPr>
          <a:xfrm>
            <a:off x="241045" y="1289542"/>
            <a:ext cx="3231730" cy="4705542"/>
          </a:xfrm>
          <a:prstGeom prst="rect">
            <a:avLst/>
          </a:prstGeom>
        </p:spPr>
      </p:pic>
      <p:sp>
        <p:nvSpPr>
          <p:cNvPr id="9" name="文字方塊 8">
            <a:extLst>
              <a:ext uri="{FF2B5EF4-FFF2-40B4-BE49-F238E27FC236}">
                <a16:creationId xmlns:a16="http://schemas.microsoft.com/office/drawing/2014/main" id="{88978814-79C8-FE31-759E-C7FD12B069C8}"/>
              </a:ext>
            </a:extLst>
          </p:cNvPr>
          <p:cNvSpPr txBox="1"/>
          <p:nvPr/>
        </p:nvSpPr>
        <p:spPr>
          <a:xfrm>
            <a:off x="1974715" y="2816318"/>
            <a:ext cx="476655" cy="369332"/>
          </a:xfrm>
          <a:prstGeom prst="rect">
            <a:avLst/>
          </a:prstGeom>
          <a:noFill/>
        </p:spPr>
        <p:txBody>
          <a:bodyPr wrap="square" rtlCol="0">
            <a:spAutoFit/>
          </a:bodyPr>
          <a:lstStyle/>
          <a:p>
            <a:pPr algn="ctr"/>
            <a:r>
              <a:rPr lang="en-US" altLang="zh-TW" b="1" dirty="0">
                <a:solidFill>
                  <a:srgbClr val="FF0000"/>
                </a:solidFill>
                <a:highlight>
                  <a:srgbClr val="FFFF00"/>
                </a:highlight>
                <a:latin typeface="Times New Roman" panose="02020603050405020304" pitchFamily="18" charset="0"/>
                <a:cs typeface="Times New Roman" panose="02020603050405020304" pitchFamily="18" charset="0"/>
              </a:rPr>
              <a:t>A1</a:t>
            </a:r>
            <a:endParaRPr lang="zh-TW" altLang="en-US"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10" name="文字方塊 9">
            <a:extLst>
              <a:ext uri="{FF2B5EF4-FFF2-40B4-BE49-F238E27FC236}">
                <a16:creationId xmlns:a16="http://schemas.microsoft.com/office/drawing/2014/main" id="{10556BFE-7DD7-410C-5812-EF305BA18E4B}"/>
              </a:ext>
            </a:extLst>
          </p:cNvPr>
          <p:cNvSpPr txBox="1"/>
          <p:nvPr/>
        </p:nvSpPr>
        <p:spPr>
          <a:xfrm>
            <a:off x="2571332" y="3098171"/>
            <a:ext cx="476655" cy="369332"/>
          </a:xfrm>
          <a:prstGeom prst="rect">
            <a:avLst/>
          </a:prstGeom>
          <a:noFill/>
        </p:spPr>
        <p:txBody>
          <a:bodyPr wrap="square" rtlCol="0">
            <a:spAutoFit/>
          </a:bodyPr>
          <a:lstStyle/>
          <a:p>
            <a:pPr algn="ctr"/>
            <a:r>
              <a:rPr lang="en-US" altLang="zh-TW" b="1" dirty="0">
                <a:solidFill>
                  <a:srgbClr val="FF0000"/>
                </a:solidFill>
                <a:highlight>
                  <a:srgbClr val="FFFF00"/>
                </a:highlight>
                <a:latin typeface="Times New Roman" panose="02020603050405020304" pitchFamily="18" charset="0"/>
                <a:cs typeface="Times New Roman" panose="02020603050405020304" pitchFamily="18" charset="0"/>
              </a:rPr>
              <a:t>A2</a:t>
            </a:r>
            <a:endParaRPr lang="zh-TW" altLang="en-US"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pic>
        <p:nvPicPr>
          <p:cNvPr id="4" name="圖片 3">
            <a:extLst>
              <a:ext uri="{FF2B5EF4-FFF2-40B4-BE49-F238E27FC236}">
                <a16:creationId xmlns:a16="http://schemas.microsoft.com/office/drawing/2014/main" id="{C11615E6-1DF8-058D-2032-E82B94544DF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94748" y="1191944"/>
            <a:ext cx="8625890" cy="5197450"/>
          </a:xfrm>
          <a:prstGeom prst="rect">
            <a:avLst/>
          </a:prstGeom>
        </p:spPr>
      </p:pic>
      <p:sp>
        <p:nvSpPr>
          <p:cNvPr id="8" name="文字方塊 7">
            <a:extLst>
              <a:ext uri="{FF2B5EF4-FFF2-40B4-BE49-F238E27FC236}">
                <a16:creationId xmlns:a16="http://schemas.microsoft.com/office/drawing/2014/main" id="{805AE784-3983-2E3A-4A01-33B461D2B181}"/>
              </a:ext>
            </a:extLst>
          </p:cNvPr>
          <p:cNvSpPr txBox="1"/>
          <p:nvPr/>
        </p:nvSpPr>
        <p:spPr>
          <a:xfrm>
            <a:off x="5916215" y="1897842"/>
            <a:ext cx="3582955" cy="1200329"/>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溫度峰值</a:t>
            </a:r>
            <a:endParaRPr lang="en-US" altLang="zh-TW" dirty="0"/>
          </a:p>
          <a:p>
            <a:pPr marL="177800" indent="-177800">
              <a:buFont typeface="+mj-lt"/>
              <a:buAutoNum type="arabicPeriod"/>
            </a:pPr>
            <a:r>
              <a:rPr lang="zh-TW" altLang="en-US" dirty="0"/>
              <a:t>溫度降到頂出溫度的時間</a:t>
            </a:r>
            <a:endParaRPr lang="en-US" altLang="zh-TW" dirty="0"/>
          </a:p>
          <a:p>
            <a:pPr marL="177800" indent="-177800">
              <a:buFont typeface="+mj-lt"/>
              <a:buAutoNum type="arabicPeriod"/>
            </a:pPr>
            <a:r>
              <a:rPr lang="zh-TW" altLang="en-US" dirty="0"/>
              <a:t>開模前的溫度值</a:t>
            </a:r>
          </a:p>
        </p:txBody>
      </p:sp>
    </p:spTree>
    <p:extLst>
      <p:ext uri="{BB962C8B-B14F-4D97-AF65-F5344CB8AC3E}">
        <p14:creationId xmlns:p14="http://schemas.microsoft.com/office/powerpoint/2010/main" val="33926489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2F8D53-F36A-4D8F-BC7D-35BCAE77948E}"/>
              </a:ext>
            </a:extLst>
          </p:cNvPr>
          <p:cNvSpPr>
            <a:spLocks noGrp="1"/>
          </p:cNvSpPr>
          <p:nvPr>
            <p:ph type="title"/>
          </p:nvPr>
        </p:nvSpPr>
        <p:spPr>
          <a:xfrm>
            <a:off x="838200" y="365125"/>
            <a:ext cx="10515600" cy="1190869"/>
          </a:xfrm>
        </p:spPr>
        <p:txBody>
          <a:bodyPr>
            <a:normAutofit/>
          </a:bodyPr>
          <a:lstStyle/>
          <a:p>
            <a:r>
              <a:rPr lang="zh-TW" altLang="en-US" dirty="0">
                <a:solidFill>
                  <a:srgbClr val="FF0000"/>
                </a:solidFill>
              </a:rPr>
              <a:t>融膠溫度對射出行為</a:t>
            </a:r>
            <a:r>
              <a:rPr lang="en-US" altLang="zh-TW" dirty="0">
                <a:solidFill>
                  <a:srgbClr val="FF0000"/>
                </a:solidFill>
              </a:rPr>
              <a:t>(</a:t>
            </a:r>
            <a:r>
              <a:rPr lang="zh-TW" altLang="en-US" dirty="0">
                <a:solidFill>
                  <a:srgbClr val="FF0000"/>
                </a:solidFill>
              </a:rPr>
              <a:t>製程變量</a:t>
            </a:r>
            <a:r>
              <a:rPr lang="en-US" altLang="zh-TW" dirty="0">
                <a:solidFill>
                  <a:srgbClr val="FF0000"/>
                </a:solidFill>
              </a:rPr>
              <a:t>)</a:t>
            </a:r>
            <a:r>
              <a:rPr lang="zh-TW" altLang="en-US" dirty="0">
                <a:solidFill>
                  <a:srgbClr val="FF0000"/>
                </a:solidFill>
              </a:rPr>
              <a:t>的影響</a:t>
            </a:r>
          </a:p>
        </p:txBody>
      </p:sp>
      <p:sp>
        <p:nvSpPr>
          <p:cNvPr id="3" name="內容版面配置區 2">
            <a:extLst>
              <a:ext uri="{FF2B5EF4-FFF2-40B4-BE49-F238E27FC236}">
                <a16:creationId xmlns:a16="http://schemas.microsoft.com/office/drawing/2014/main" id="{91B5F3FB-6B65-4A40-A18E-75A32180F8A1}"/>
              </a:ext>
            </a:extLst>
          </p:cNvPr>
          <p:cNvSpPr>
            <a:spLocks noGrp="1"/>
          </p:cNvSpPr>
          <p:nvPr>
            <p:ph idx="1"/>
          </p:nvPr>
        </p:nvSpPr>
        <p:spPr>
          <a:xfrm>
            <a:off x="304800" y="1555994"/>
            <a:ext cx="11682761" cy="4351338"/>
          </a:xfrm>
        </p:spPr>
        <p:txBody>
          <a:bodyPr>
            <a:normAutofit fontScale="92500" lnSpcReduction="20000"/>
          </a:bodyPr>
          <a:lstStyle/>
          <a:p>
            <a:pPr marL="0" indent="0">
              <a:lnSpc>
                <a:spcPct val="110000"/>
              </a:lnSpc>
              <a:buNone/>
            </a:pPr>
            <a:r>
              <a:rPr lang="zh-TW" altLang="en-US" sz="2600" dirty="0"/>
              <a:t>同一種材料</a:t>
            </a:r>
            <a:r>
              <a:rPr lang="en-US" altLang="zh-TW" sz="2600" dirty="0"/>
              <a:t>(</a:t>
            </a:r>
            <a:r>
              <a:rPr lang="zh-TW" altLang="en-US" sz="2600" dirty="0"/>
              <a:t>如</a:t>
            </a:r>
            <a:r>
              <a:rPr lang="en-US" altLang="zh-TW" sz="2600" dirty="0"/>
              <a:t>AS-1)</a:t>
            </a:r>
            <a:r>
              <a:rPr lang="zh-TW" altLang="en-US" sz="2600" dirty="0"/>
              <a:t>在三組不同溫度下的射出行為差異性如下</a:t>
            </a:r>
            <a:r>
              <a:rPr lang="zh-TW" altLang="en-US" sz="2600" dirty="0">
                <a:latin typeface="新細明體" panose="02020500000000000000" pitchFamily="18" charset="-120"/>
                <a:ea typeface="新細明體" panose="02020500000000000000" pitchFamily="18" charset="-120"/>
              </a:rPr>
              <a:t>：</a:t>
            </a:r>
            <a:endParaRPr lang="en-US" altLang="zh-TW" sz="2600" dirty="0"/>
          </a:p>
          <a:p>
            <a:pPr marL="768350" indent="-457200">
              <a:lnSpc>
                <a:spcPct val="110000"/>
              </a:lnSpc>
              <a:buFont typeface="Wingdings" panose="05000000000000000000" pitchFamily="2" charset="2"/>
              <a:buChar char="n"/>
            </a:pPr>
            <a:r>
              <a:rPr lang="zh-TW" altLang="en-US" sz="2600" dirty="0"/>
              <a:t>溫度愈高</a:t>
            </a:r>
            <a:r>
              <a:rPr lang="zh-TW" altLang="en-US" sz="2600" dirty="0">
                <a:latin typeface="PMingLiU" panose="02020500000000000000" pitchFamily="18" charset="-120"/>
                <a:ea typeface="PMingLiU" panose="02020500000000000000" pitchFamily="18" charset="-120"/>
              </a:rPr>
              <a:t>，</a:t>
            </a:r>
            <a:r>
              <a:rPr lang="zh-TW" altLang="en-US" sz="2600" dirty="0"/>
              <a:t>黏度愈低</a:t>
            </a:r>
            <a:r>
              <a:rPr lang="zh-TW" altLang="en-US" sz="2600" dirty="0">
                <a:latin typeface="PMingLiU" panose="02020500000000000000" pitchFamily="18" charset="-120"/>
                <a:ea typeface="PMingLiU" panose="02020500000000000000" pitchFamily="18" charset="-120"/>
              </a:rPr>
              <a:t>，會展現較高流動性的</a:t>
            </a:r>
            <a:r>
              <a:rPr lang="zh-TW" altLang="en-US" sz="2600" dirty="0"/>
              <a:t>射出行為</a:t>
            </a:r>
            <a:endParaRPr lang="en-US" altLang="zh-TW" sz="2600" dirty="0"/>
          </a:p>
          <a:p>
            <a:pPr marL="768350" indent="-457200">
              <a:lnSpc>
                <a:spcPct val="110000"/>
              </a:lnSpc>
              <a:buFont typeface="Wingdings" panose="05000000000000000000" pitchFamily="2" charset="2"/>
              <a:buChar char="n"/>
            </a:pPr>
            <a:r>
              <a:rPr lang="zh-TW" altLang="en-US" sz="2600" dirty="0"/>
              <a:t>溫度愈高</a:t>
            </a:r>
            <a:r>
              <a:rPr lang="zh-TW" altLang="en-US" sz="2600" dirty="0">
                <a:latin typeface="PMingLiU" panose="02020500000000000000" pitchFamily="18" charset="-120"/>
                <a:ea typeface="PMingLiU" panose="02020500000000000000" pitchFamily="18" charset="-120"/>
              </a:rPr>
              <a:t>，</a:t>
            </a:r>
            <a:r>
              <a:rPr lang="zh-TW" altLang="en-US" sz="2600" dirty="0"/>
              <a:t>射出壓力</a:t>
            </a:r>
            <a:r>
              <a:rPr lang="en-US" altLang="zh-TW" sz="2600" dirty="0"/>
              <a:t>(</a:t>
            </a:r>
            <a:r>
              <a:rPr lang="zh-TW" altLang="en-US" sz="2600" dirty="0"/>
              <a:t>油壓及噴嘴壓力</a:t>
            </a:r>
            <a:r>
              <a:rPr lang="en-US" altLang="zh-TW" sz="2600" dirty="0"/>
              <a:t>)</a:t>
            </a:r>
            <a:r>
              <a:rPr lang="zh-TW" altLang="en-US" sz="2600" dirty="0"/>
              <a:t>愈低</a:t>
            </a:r>
            <a:r>
              <a:rPr lang="zh-TW" altLang="en-US" sz="2600" dirty="0">
                <a:latin typeface="PMingLiU" panose="02020500000000000000" pitchFamily="18" charset="-120"/>
                <a:ea typeface="PMingLiU" panose="02020500000000000000" pitchFamily="18" charset="-120"/>
              </a:rPr>
              <a:t>，且比較沒有壓力峰值</a:t>
            </a:r>
            <a:endParaRPr lang="en-US" altLang="zh-TW" sz="2600" dirty="0"/>
          </a:p>
          <a:p>
            <a:pPr marL="768350" indent="-457200">
              <a:lnSpc>
                <a:spcPct val="110000"/>
              </a:lnSpc>
              <a:buFont typeface="Wingdings" panose="05000000000000000000" pitchFamily="2" charset="2"/>
              <a:buChar char="n"/>
            </a:pPr>
            <a:r>
              <a:rPr lang="zh-TW" altLang="en-US" sz="2600" dirty="0"/>
              <a:t>溫度愈高</a:t>
            </a:r>
            <a:r>
              <a:rPr lang="zh-TW" altLang="en-US" sz="2600" dirty="0">
                <a:latin typeface="PMingLiU" panose="02020500000000000000" pitchFamily="18" charset="-120"/>
                <a:ea typeface="PMingLiU" panose="02020500000000000000" pitchFamily="18" charset="-120"/>
              </a:rPr>
              <a:t>，壓力的傳遞比較沒有壓損，故</a:t>
            </a:r>
            <a:r>
              <a:rPr lang="zh-TW" altLang="en-US" sz="2600" dirty="0"/>
              <a:t>模穴內的壓力愈高</a:t>
            </a:r>
            <a:r>
              <a:rPr lang="zh-TW" altLang="en-US" sz="2600" dirty="0">
                <a:latin typeface="PMingLiU" panose="02020500000000000000" pitchFamily="18" charset="-120"/>
                <a:ea typeface="PMingLiU" panose="02020500000000000000" pitchFamily="18" charset="-120"/>
              </a:rPr>
              <a:t>，</a:t>
            </a:r>
            <a:r>
              <a:rPr lang="zh-TW" altLang="en-US" sz="2600" dirty="0"/>
              <a:t>保壓效果愈好</a:t>
            </a:r>
            <a:endParaRPr lang="en-US" altLang="zh-TW" sz="2600" dirty="0"/>
          </a:p>
          <a:p>
            <a:pPr marL="768350" indent="-457200">
              <a:lnSpc>
                <a:spcPct val="110000"/>
              </a:lnSpc>
              <a:buFont typeface="Wingdings" panose="05000000000000000000" pitchFamily="2" charset="2"/>
              <a:buChar char="n"/>
            </a:pPr>
            <a:r>
              <a:rPr lang="zh-TW" altLang="en-US" sz="2600" dirty="0"/>
              <a:t>溫度愈高</a:t>
            </a:r>
            <a:r>
              <a:rPr lang="zh-TW" altLang="en-US" sz="2600" dirty="0">
                <a:latin typeface="PMingLiU" panose="02020500000000000000" pitchFamily="18" charset="-120"/>
                <a:ea typeface="PMingLiU" panose="02020500000000000000" pitchFamily="18" charset="-120"/>
              </a:rPr>
              <a:t>，</a:t>
            </a:r>
            <a:r>
              <a:rPr lang="zh-TW" altLang="en-US" sz="2600" dirty="0"/>
              <a:t>模穴內的融膠冷卻到頂出溫度的時間較長</a:t>
            </a:r>
            <a:r>
              <a:rPr lang="zh-TW" altLang="en-US" sz="2600" dirty="0">
                <a:latin typeface="PMingLiU" panose="02020500000000000000" pitchFamily="18" charset="-120"/>
                <a:ea typeface="PMingLiU" panose="02020500000000000000" pitchFamily="18" charset="-120"/>
              </a:rPr>
              <a:t>，</a:t>
            </a:r>
            <a:r>
              <a:rPr lang="zh-TW" altLang="en-US" sz="2600" dirty="0"/>
              <a:t>會增長成形週期</a:t>
            </a:r>
            <a:endParaRPr lang="en-US" altLang="zh-TW" sz="2600" dirty="0"/>
          </a:p>
          <a:p>
            <a:pPr marL="768350" indent="-457200">
              <a:lnSpc>
                <a:spcPct val="110000"/>
              </a:lnSpc>
              <a:buFont typeface="Wingdings" panose="05000000000000000000" pitchFamily="2" charset="2"/>
              <a:buChar char="n"/>
            </a:pPr>
            <a:r>
              <a:rPr lang="zh-TW" altLang="en-US" sz="2600" dirty="0"/>
              <a:t>升溫現象</a:t>
            </a:r>
            <a:r>
              <a:rPr lang="zh-TW" altLang="en-US" sz="2600" dirty="0">
                <a:latin typeface="PMingLiU" panose="02020500000000000000" pitchFamily="18" charset="-120"/>
                <a:ea typeface="PMingLiU" panose="02020500000000000000" pitchFamily="18" charset="-120"/>
              </a:rPr>
              <a:t>，</a:t>
            </a:r>
            <a:r>
              <a:rPr lang="zh-TW" altLang="en-US" sz="2600" dirty="0"/>
              <a:t>融膠實際溫度約比第三段及噴嘴設定溫度高</a:t>
            </a:r>
            <a:r>
              <a:rPr lang="en-US" altLang="zh-TW" sz="2600" dirty="0"/>
              <a:t>16~17</a:t>
            </a:r>
            <a:r>
              <a:rPr lang="en-US" altLang="zh-TW" sz="2600" dirty="0">
                <a:latin typeface="Univers" panose="020B0503020202020204" pitchFamily="34" charset="0"/>
              </a:rPr>
              <a:t> ℃</a:t>
            </a:r>
            <a:endParaRPr lang="en-US" altLang="zh-TW" sz="2600" dirty="0"/>
          </a:p>
          <a:p>
            <a:pPr marL="768350" indent="-144463">
              <a:lnSpc>
                <a:spcPct val="110000"/>
              </a:lnSpc>
              <a:buFont typeface="Wingdings" panose="05000000000000000000" pitchFamily="2" charset="2"/>
              <a:buChar char="Ø"/>
            </a:pPr>
            <a:r>
              <a:rPr lang="zh-TW" altLang="en-US" sz="2600" dirty="0"/>
              <a:t>第三段及噴嘴設定</a:t>
            </a:r>
            <a:r>
              <a:rPr lang="en-US" altLang="zh-TW" sz="2600" dirty="0"/>
              <a:t>185</a:t>
            </a:r>
            <a:r>
              <a:rPr lang="en-US" altLang="zh-TW" sz="2600" dirty="0">
                <a:latin typeface="Univers" panose="020B0503020202020204" pitchFamily="34" charset="0"/>
              </a:rPr>
              <a:t>℃</a:t>
            </a:r>
            <a:r>
              <a:rPr lang="zh-TW" altLang="en-US" sz="2600" dirty="0"/>
              <a:t>融膠實際溫度</a:t>
            </a:r>
            <a:r>
              <a:rPr lang="en-US" altLang="zh-TW" sz="2600" dirty="0"/>
              <a:t>202 </a:t>
            </a:r>
            <a:r>
              <a:rPr lang="en-US" altLang="zh-TW" sz="2600" dirty="0">
                <a:latin typeface="Univers" panose="020B0503020202020204" pitchFamily="34" charset="0"/>
              </a:rPr>
              <a:t>℃</a:t>
            </a:r>
          </a:p>
          <a:p>
            <a:pPr marL="768350" indent="-144463">
              <a:lnSpc>
                <a:spcPct val="110000"/>
              </a:lnSpc>
              <a:buFont typeface="Wingdings" panose="05000000000000000000" pitchFamily="2" charset="2"/>
              <a:buChar char="Ø"/>
            </a:pPr>
            <a:r>
              <a:rPr lang="zh-TW" altLang="en-US" sz="2600" dirty="0"/>
              <a:t>第三段及噴嘴設定</a:t>
            </a:r>
            <a:r>
              <a:rPr lang="en-US" altLang="zh-TW" sz="2600" dirty="0"/>
              <a:t>189</a:t>
            </a:r>
            <a:r>
              <a:rPr lang="en-US" altLang="zh-TW" sz="2600" dirty="0">
                <a:latin typeface="Univers" panose="020B0503020202020204" pitchFamily="34" charset="0"/>
              </a:rPr>
              <a:t>℃</a:t>
            </a:r>
            <a:r>
              <a:rPr lang="zh-TW" altLang="en-US" sz="2600" dirty="0"/>
              <a:t>融膠實際溫度</a:t>
            </a:r>
            <a:r>
              <a:rPr lang="en-US" altLang="zh-TW" sz="2600" dirty="0"/>
              <a:t>205 </a:t>
            </a:r>
            <a:r>
              <a:rPr lang="en-US" altLang="zh-TW" sz="2600" dirty="0">
                <a:latin typeface="Univers" panose="020B0503020202020204" pitchFamily="34" charset="0"/>
              </a:rPr>
              <a:t>℃</a:t>
            </a:r>
            <a:endParaRPr lang="zh-TW" altLang="en-US" sz="2600" dirty="0"/>
          </a:p>
          <a:p>
            <a:pPr marL="768350" indent="-144463">
              <a:lnSpc>
                <a:spcPct val="110000"/>
              </a:lnSpc>
              <a:buFont typeface="Wingdings" panose="05000000000000000000" pitchFamily="2" charset="2"/>
              <a:buChar char="Ø"/>
            </a:pPr>
            <a:r>
              <a:rPr lang="zh-TW" altLang="en-US" sz="2600" dirty="0"/>
              <a:t>第三段及噴嘴設定</a:t>
            </a:r>
            <a:r>
              <a:rPr lang="en-US" altLang="zh-TW" sz="2600" dirty="0"/>
              <a:t>194</a:t>
            </a:r>
            <a:r>
              <a:rPr lang="en-US" altLang="zh-TW" sz="2600" dirty="0">
                <a:latin typeface="Univers" panose="020B0503020202020204" pitchFamily="34" charset="0"/>
              </a:rPr>
              <a:t>℃</a:t>
            </a:r>
            <a:r>
              <a:rPr lang="zh-TW" altLang="en-US" sz="2600" dirty="0"/>
              <a:t>融膠實際溫度</a:t>
            </a:r>
            <a:r>
              <a:rPr lang="en-US" altLang="zh-TW" sz="2600" dirty="0"/>
              <a:t>210</a:t>
            </a:r>
            <a:r>
              <a:rPr lang="en-US" altLang="zh-TW" sz="2600" dirty="0">
                <a:latin typeface="Univers" panose="020B0503020202020204" pitchFamily="34" charset="0"/>
              </a:rPr>
              <a:t>℃</a:t>
            </a:r>
            <a:endParaRPr lang="zh-TW" altLang="en-US" sz="2600" dirty="0"/>
          </a:p>
        </p:txBody>
      </p:sp>
    </p:spTree>
    <p:extLst>
      <p:ext uri="{BB962C8B-B14F-4D97-AF65-F5344CB8AC3E}">
        <p14:creationId xmlns:p14="http://schemas.microsoft.com/office/powerpoint/2010/main" val="3410328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1A6D90D-32C9-1335-5D4D-289FC90A2687}"/>
              </a:ext>
            </a:extLst>
          </p:cNvPr>
          <p:cNvSpPr>
            <a:spLocks noGrp="1"/>
          </p:cNvSpPr>
          <p:nvPr>
            <p:ph type="title"/>
          </p:nvPr>
        </p:nvSpPr>
        <p:spPr>
          <a:xfrm>
            <a:off x="838200" y="365126"/>
            <a:ext cx="10515600" cy="1084534"/>
          </a:xfrm>
        </p:spPr>
        <p:txBody>
          <a:bodyPr/>
          <a:lstStyle/>
          <a:p>
            <a:r>
              <a:rPr lang="en-US" altLang="zh-TW" dirty="0"/>
              <a:t>4</a:t>
            </a:r>
            <a:r>
              <a:rPr lang="zh-TW" altLang="en-US" dirty="0"/>
              <a:t>支料在相同操作條件下的製程變量</a:t>
            </a:r>
            <a:r>
              <a:rPr lang="en-US" altLang="zh-TW" dirty="0"/>
              <a:t> </a:t>
            </a:r>
            <a:endParaRPr lang="zh-TW" altLang="en-US" dirty="0"/>
          </a:p>
        </p:txBody>
      </p:sp>
      <p:graphicFrame>
        <p:nvGraphicFramePr>
          <p:cNvPr id="6" name="內容版面配置區 26">
            <a:extLst>
              <a:ext uri="{FF2B5EF4-FFF2-40B4-BE49-F238E27FC236}">
                <a16:creationId xmlns:a16="http://schemas.microsoft.com/office/drawing/2014/main" id="{6A32D48E-77E6-4301-9B29-864F5F16E004}"/>
              </a:ext>
            </a:extLst>
          </p:cNvPr>
          <p:cNvGraphicFramePr>
            <a:graphicFrameLocks/>
          </p:cNvGraphicFramePr>
          <p:nvPr>
            <p:extLst>
              <p:ext uri="{D42A27DB-BD31-4B8C-83A1-F6EECF244321}">
                <p14:modId xmlns:p14="http://schemas.microsoft.com/office/powerpoint/2010/main" val="2953924269"/>
              </p:ext>
            </p:extLst>
          </p:nvPr>
        </p:nvGraphicFramePr>
        <p:xfrm>
          <a:off x="618088" y="1690688"/>
          <a:ext cx="10087085" cy="5097076"/>
        </p:xfrm>
        <a:graphic>
          <a:graphicData uri="http://schemas.openxmlformats.org/drawingml/2006/table">
            <a:tbl>
              <a:tblPr firstRow="1" bandRow="1">
                <a:tableStyleId>{D7AC3CCA-C797-4891-BE02-D94E43425B78}</a:tableStyleId>
              </a:tblPr>
              <a:tblGrid>
                <a:gridCol w="1256367">
                  <a:extLst>
                    <a:ext uri="{9D8B030D-6E8A-4147-A177-3AD203B41FA5}">
                      <a16:colId xmlns:a16="http://schemas.microsoft.com/office/drawing/2014/main" val="20000"/>
                    </a:ext>
                  </a:extLst>
                </a:gridCol>
                <a:gridCol w="313144">
                  <a:extLst>
                    <a:ext uri="{9D8B030D-6E8A-4147-A177-3AD203B41FA5}">
                      <a16:colId xmlns:a16="http://schemas.microsoft.com/office/drawing/2014/main" val="20001"/>
                    </a:ext>
                  </a:extLst>
                </a:gridCol>
                <a:gridCol w="531440">
                  <a:extLst>
                    <a:ext uri="{9D8B030D-6E8A-4147-A177-3AD203B41FA5}">
                      <a16:colId xmlns:a16="http://schemas.microsoft.com/office/drawing/2014/main" val="627094946"/>
                    </a:ext>
                  </a:extLst>
                </a:gridCol>
                <a:gridCol w="203103">
                  <a:extLst>
                    <a:ext uri="{9D8B030D-6E8A-4147-A177-3AD203B41FA5}">
                      <a16:colId xmlns:a16="http://schemas.microsoft.com/office/drawing/2014/main" val="20002"/>
                    </a:ext>
                  </a:extLst>
                </a:gridCol>
                <a:gridCol w="126758">
                  <a:extLst>
                    <a:ext uri="{9D8B030D-6E8A-4147-A177-3AD203B41FA5}">
                      <a16:colId xmlns:a16="http://schemas.microsoft.com/office/drawing/2014/main" val="991404347"/>
                    </a:ext>
                  </a:extLst>
                </a:gridCol>
                <a:gridCol w="462758">
                  <a:extLst>
                    <a:ext uri="{9D8B030D-6E8A-4147-A177-3AD203B41FA5}">
                      <a16:colId xmlns:a16="http://schemas.microsoft.com/office/drawing/2014/main" val="20003"/>
                    </a:ext>
                  </a:extLst>
                </a:gridCol>
                <a:gridCol w="245451">
                  <a:extLst>
                    <a:ext uri="{9D8B030D-6E8A-4147-A177-3AD203B41FA5}">
                      <a16:colId xmlns:a16="http://schemas.microsoft.com/office/drawing/2014/main" val="2329432769"/>
                    </a:ext>
                  </a:extLst>
                </a:gridCol>
                <a:gridCol w="194662">
                  <a:extLst>
                    <a:ext uri="{9D8B030D-6E8A-4147-A177-3AD203B41FA5}">
                      <a16:colId xmlns:a16="http://schemas.microsoft.com/office/drawing/2014/main" val="2965582087"/>
                    </a:ext>
                  </a:extLst>
                </a:gridCol>
                <a:gridCol w="398585">
                  <a:extLst>
                    <a:ext uri="{9D8B030D-6E8A-4147-A177-3AD203B41FA5}">
                      <a16:colId xmlns:a16="http://schemas.microsoft.com/office/drawing/2014/main" val="20005"/>
                    </a:ext>
                  </a:extLst>
                </a:gridCol>
                <a:gridCol w="495181">
                  <a:extLst>
                    <a:ext uri="{9D8B030D-6E8A-4147-A177-3AD203B41FA5}">
                      <a16:colId xmlns:a16="http://schemas.microsoft.com/office/drawing/2014/main" val="20006"/>
                    </a:ext>
                  </a:extLst>
                </a:gridCol>
                <a:gridCol w="344828">
                  <a:extLst>
                    <a:ext uri="{9D8B030D-6E8A-4147-A177-3AD203B41FA5}">
                      <a16:colId xmlns:a16="http://schemas.microsoft.com/office/drawing/2014/main" val="1575231288"/>
                    </a:ext>
                  </a:extLst>
                </a:gridCol>
                <a:gridCol w="231967">
                  <a:extLst>
                    <a:ext uri="{9D8B030D-6E8A-4147-A177-3AD203B41FA5}">
                      <a16:colId xmlns:a16="http://schemas.microsoft.com/office/drawing/2014/main" val="20007"/>
                    </a:ext>
                  </a:extLst>
                </a:gridCol>
                <a:gridCol w="509277">
                  <a:extLst>
                    <a:ext uri="{9D8B030D-6E8A-4147-A177-3AD203B41FA5}">
                      <a16:colId xmlns:a16="http://schemas.microsoft.com/office/drawing/2014/main" val="2279002148"/>
                    </a:ext>
                  </a:extLst>
                </a:gridCol>
                <a:gridCol w="267612">
                  <a:extLst>
                    <a:ext uri="{9D8B030D-6E8A-4147-A177-3AD203B41FA5}">
                      <a16:colId xmlns:a16="http://schemas.microsoft.com/office/drawing/2014/main" val="2051387358"/>
                    </a:ext>
                  </a:extLst>
                </a:gridCol>
                <a:gridCol w="792621">
                  <a:extLst>
                    <a:ext uri="{9D8B030D-6E8A-4147-A177-3AD203B41FA5}">
                      <a16:colId xmlns:a16="http://schemas.microsoft.com/office/drawing/2014/main" val="3236216653"/>
                    </a:ext>
                  </a:extLst>
                </a:gridCol>
                <a:gridCol w="954645">
                  <a:extLst>
                    <a:ext uri="{9D8B030D-6E8A-4147-A177-3AD203B41FA5}">
                      <a16:colId xmlns:a16="http://schemas.microsoft.com/office/drawing/2014/main" val="20008"/>
                    </a:ext>
                  </a:extLst>
                </a:gridCol>
                <a:gridCol w="963872">
                  <a:extLst>
                    <a:ext uri="{9D8B030D-6E8A-4147-A177-3AD203B41FA5}">
                      <a16:colId xmlns:a16="http://schemas.microsoft.com/office/drawing/2014/main" val="20009"/>
                    </a:ext>
                  </a:extLst>
                </a:gridCol>
                <a:gridCol w="897407">
                  <a:extLst>
                    <a:ext uri="{9D8B030D-6E8A-4147-A177-3AD203B41FA5}">
                      <a16:colId xmlns:a16="http://schemas.microsoft.com/office/drawing/2014/main" val="20010"/>
                    </a:ext>
                  </a:extLst>
                </a:gridCol>
                <a:gridCol w="897407">
                  <a:extLst>
                    <a:ext uri="{9D8B030D-6E8A-4147-A177-3AD203B41FA5}">
                      <a16:colId xmlns:a16="http://schemas.microsoft.com/office/drawing/2014/main" val="3788620094"/>
                    </a:ext>
                  </a:extLst>
                </a:gridCol>
              </a:tblGrid>
              <a:tr h="360406">
                <a:tc gridSpan="19">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射出成形參數</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600" baseline="0" dirty="0">
                        <a:solidFill>
                          <a:sysClr val="windowText" lastClr="000000"/>
                        </a:solidFill>
                        <a:latin typeface="Arial" panose="020B0604020202020204" pitchFamily="34" charset="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438947">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射出機型號</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Vs-50k</a:t>
                      </a:r>
                      <a:endParaRPr lang="zh-TW" altLang="en-US" sz="140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r>
                        <a:rPr lang="en-US" altLang="zh-TW" baseline="0">
                          <a:solidFill>
                            <a:sysClr val="windowText" lastClr="000000"/>
                          </a:solidFill>
                          <a:latin typeface="Arial" panose="020B0604020202020204" pitchFamily="34" charset="0"/>
                          <a:ea typeface="微軟正黑體" panose="020B0604030504040204" pitchFamily="34" charset="-120"/>
                        </a:rPr>
                        <a:t>140</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gridSpan="7">
                  <a:txBody>
                    <a:bodyPr/>
                    <a:lstStyle/>
                    <a:p>
                      <a:pPr algn="ctr"/>
                      <a:r>
                        <a:rPr lang="zh-TW" altLang="en-US" sz="1400">
                          <a:latin typeface="Times New Roman" panose="02020603050405020304" pitchFamily="18" charset="0"/>
                          <a:ea typeface="微軟正黑體" panose="020B0604030504040204" pitchFamily="34" charset="-120"/>
                          <a:cs typeface="Times New Roman" panose="02020603050405020304" pitchFamily="18" charset="0"/>
                        </a:rPr>
                        <a:t>螺桿轉速</a:t>
                      </a:r>
                      <a:r>
                        <a:rPr lang="en-US" altLang="zh-TW" sz="1400">
                          <a:latin typeface="Times New Roman" panose="02020603050405020304" pitchFamily="18" charset="0"/>
                          <a:ea typeface="微軟正黑體" panose="020B0604030504040204" pitchFamily="34" charset="-120"/>
                          <a:cs typeface="Times New Roman" panose="02020603050405020304" pitchFamily="18" charset="0"/>
                        </a:rPr>
                        <a:t>(rpm)</a:t>
                      </a:r>
                      <a:endPar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r>
                        <a:rPr lang="en-US" altLang="zh-TW" baseline="0">
                          <a:solidFill>
                            <a:sysClr val="windowText" lastClr="000000"/>
                          </a:solidFill>
                          <a:latin typeface="Arial" panose="020B0604020202020204" pitchFamily="34" charset="0"/>
                          <a:ea typeface="微軟正黑體" panose="020B0604030504040204" pitchFamily="34" charset="-120"/>
                        </a:rPr>
                        <a:t>140</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400" dirty="0"/>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algn="ctr"/>
                      <a:r>
                        <a:rPr lang="en-US" altLang="zh-TW" sz="1400" dirty="0">
                          <a:latin typeface="Times New Roman" panose="02020603050405020304" pitchFamily="18" charset="0"/>
                          <a:cs typeface="Times New Roman" panose="02020603050405020304" pitchFamily="18" charset="0"/>
                        </a:rPr>
                        <a:t>68.4</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gridSpan="3">
                  <a:txBody>
                    <a:bodyPr/>
                    <a:lstStyle/>
                    <a:p>
                      <a:pPr marL="0" indent="0" algn="ctr">
                        <a:spcAft>
                          <a:spcPts val="0"/>
                        </a:spcAft>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鬆退速度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(mm/s)</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zh-TW" altLang="en-US" sz="1600" kern="100" baseline="0" dirty="0">
                          <a:solidFill>
                            <a:sysClr val="windowText" lastClr="000000"/>
                          </a:solidFill>
                          <a:effectLst/>
                          <a:latin typeface="Arial" panose="020B0604020202020204" pitchFamily="34" charset="0"/>
                          <a:ea typeface="微軟正黑體" panose="020B0604030504040204" pitchFamily="34" charset="-120"/>
                          <a:cs typeface="新細明體"/>
                        </a:rPr>
                        <a:t>開模時間</a:t>
                      </a:r>
                      <a:r>
                        <a:rPr lang="en-US" altLang="zh-TW" sz="1600" kern="100" baseline="0" dirty="0">
                          <a:solidFill>
                            <a:sysClr val="windowText" lastClr="000000"/>
                          </a:solidFill>
                          <a:effectLst/>
                          <a:latin typeface="Arial" panose="020B0604020202020204" pitchFamily="34" charset="0"/>
                          <a:ea typeface="微軟正黑體" panose="020B0604030504040204" pitchFamily="34" charset="-120"/>
                          <a:cs typeface="新細明體"/>
                        </a:rPr>
                        <a:t>(Sec)</a:t>
                      </a:r>
                      <a:endParaRPr lang="zh-TW" altLang="en-US" dirty="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indent="0" algn="ctr">
                        <a:spcAft>
                          <a:spcPts val="0"/>
                        </a:spcAft>
                      </a:pPr>
                      <a:r>
                        <a:rPr lang="en-US" altLang="zh-TW" sz="1400">
                          <a:latin typeface="Times New Roman" panose="02020603050405020304" pitchFamily="18" charset="0"/>
                          <a:cs typeface="Times New Roman" panose="02020603050405020304" pitchFamily="18" charset="0"/>
                        </a:rPr>
                        <a:t>43.5</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38947">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螺桿直徑</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(mm)</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32</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gridSpan="7">
                  <a:txBody>
                    <a:bodyPr/>
                    <a:lstStyle/>
                    <a:p>
                      <a:pPr algn="ct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螺桿背壓</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(bar)</a:t>
                      </a:r>
                      <a:endPar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400" dirty="0"/>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algn="ctr"/>
                      <a:r>
                        <a:rPr lang="en-US" altLang="zh-TW" sz="1400" dirty="0">
                          <a:latin typeface="Times New Roman" panose="02020603050405020304" pitchFamily="18" charset="0"/>
                          <a:cs typeface="Times New Roman" panose="02020603050405020304" pitchFamily="18" charset="0"/>
                        </a:rPr>
                        <a:t>7</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indent="0" algn="ctr">
                        <a:spcAft>
                          <a:spcPts val="0"/>
                        </a:spcAft>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冷卻時間</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(sec)</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sz="1800" kern="1200" baseline="0" dirty="0">
                          <a:solidFill>
                            <a:sysClr val="windowText" lastClr="000000"/>
                          </a:solidFill>
                          <a:latin typeface="Arial" panose="020B0604020202020204" pitchFamily="34" charset="0"/>
                          <a:ea typeface="微軟正黑體" panose="020B0604030504040204" pitchFamily="34" charset="-120"/>
                          <a:cs typeface="+mn-cs"/>
                        </a:rPr>
                        <a:t>5</a:t>
                      </a:r>
                      <a:endParaRPr lang="zh-TW" altLang="en-US" dirty="0"/>
                    </a:p>
                  </a:txBody>
                  <a:tcPr anchor="ctr">
                    <a:lnT w="12700" cap="flat" cmpd="sng" algn="ctr">
                      <a:solidFill>
                        <a:schemeClr val="tx1"/>
                      </a:solidFill>
                      <a:prstDash val="solid"/>
                      <a:round/>
                      <a:headEnd type="none" w="med" len="med"/>
                      <a:tailEnd type="none" w="med" len="med"/>
                    </a:lnT>
                    <a:noFill/>
                  </a:tcPr>
                </a:tc>
                <a:tc>
                  <a:txBody>
                    <a:bodyPr/>
                    <a:lstStyle/>
                    <a:p>
                      <a:pPr marL="0" algn="ctr" defTabSz="914400" rtl="0" eaLnBrk="1" latinLnBrk="0" hangingPunct="1"/>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20</a:t>
                      </a:r>
                      <a:endParaRPr lang="zh-TW" altLang="en-US"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2129967"/>
                  </a:ext>
                </a:extLst>
              </a:tr>
              <a:tr h="438947">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模具溫度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 固定側</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可動側</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55/55</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baseline="0">
                          <a:solidFill>
                            <a:sysClr val="windowText" lastClr="000000"/>
                          </a:solidFill>
                          <a:latin typeface="Arial" panose="020B0604020202020204" pitchFamily="34" charset="0"/>
                          <a:ea typeface="微軟正黑體" panose="020B0604030504040204" pitchFamily="34" charset="-120"/>
                        </a:rPr>
                        <a:t>155/138</a:t>
                      </a:r>
                    </a:p>
                    <a:p>
                      <a:pPr algn="ctr"/>
                      <a:r>
                        <a:rPr lang="en-US" altLang="zh-TW" baseline="0">
                          <a:solidFill>
                            <a:sysClr val="windowText" lastClr="000000"/>
                          </a:solidFill>
                          <a:latin typeface="Arial" panose="020B0604020202020204" pitchFamily="34" charset="0"/>
                          <a:ea typeface="微軟正黑體" panose="020B0604030504040204" pitchFamily="34" charset="-120"/>
                        </a:rPr>
                        <a:t>155/145</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gridSpan="7">
                  <a:txBody>
                    <a:bodyPr/>
                    <a:lstStyle/>
                    <a:p>
                      <a:pPr algn="ct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鬆退距離</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(mm) </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前</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後</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baseline="0">
                          <a:solidFill>
                            <a:sysClr val="windowText" lastClr="000000"/>
                          </a:solidFill>
                          <a:latin typeface="Arial" panose="020B0604020202020204" pitchFamily="34" charset="0"/>
                          <a:ea typeface="微軟正黑體" panose="020B0604030504040204" pitchFamily="34" charset="-120"/>
                        </a:rPr>
                        <a:t>155/138</a:t>
                      </a:r>
                    </a:p>
                    <a:p>
                      <a:pPr algn="ctr"/>
                      <a:r>
                        <a:rPr lang="en-US" altLang="zh-TW" baseline="0">
                          <a:solidFill>
                            <a:sysClr val="windowText" lastClr="000000"/>
                          </a:solidFill>
                          <a:latin typeface="Arial" panose="020B0604020202020204" pitchFamily="34" charset="0"/>
                          <a:ea typeface="微軟正黑體" panose="020B0604030504040204" pitchFamily="34" charset="-120"/>
                        </a:rPr>
                        <a:t>155/145</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r>
                        <a:rPr lang="en-US" altLang="zh-TW" sz="1400" dirty="0"/>
                        <a:t>5</a:t>
                      </a:r>
                      <a:endParaRPr lang="zh-TW" altLang="en-US" sz="1400" dirty="0"/>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algn="ctr"/>
                      <a:r>
                        <a:rPr lang="en-US" altLang="zh-TW" sz="1400" dirty="0">
                          <a:latin typeface="Times New Roman" panose="02020603050405020304" pitchFamily="18" charset="0"/>
                          <a:cs typeface="Times New Roman" panose="02020603050405020304" pitchFamily="18" charset="0"/>
                        </a:rPr>
                        <a:t>0/5</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indent="0" algn="ctr">
                        <a:spcAft>
                          <a:spcPts val="0"/>
                        </a:spcAft>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週期時間</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(sec)</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sz="1800" kern="1200" baseline="0" dirty="0">
                          <a:solidFill>
                            <a:sysClr val="windowText" lastClr="000000"/>
                          </a:solidFill>
                          <a:latin typeface="Arial" panose="020B0604020202020204" pitchFamily="34" charset="0"/>
                          <a:ea typeface="微軟正黑體" panose="020B0604030504040204" pitchFamily="34" charset="-120"/>
                          <a:cs typeface="+mn-cs"/>
                        </a:rPr>
                        <a:t>5</a:t>
                      </a:r>
                      <a:endParaRPr lang="zh-TW" altLang="en-US" dirty="0"/>
                    </a:p>
                  </a:txBody>
                  <a:tcPr anchor="ctr"/>
                </a:tc>
                <a:tc>
                  <a:txBody>
                    <a:bodyPr/>
                    <a:lstStyle/>
                    <a:p>
                      <a:pPr marL="0" algn="ctr" defTabSz="914400" rtl="0" eaLnBrk="1" latinLnBrk="0" hangingPunct="1"/>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32</a:t>
                      </a:r>
                      <a:endParaRPr lang="zh-TW" altLang="en-US"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60406">
                <a:tc gridSpan="1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b="1"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射出參數</a:t>
                      </a:r>
                      <a:endParaRPr lang="zh-TW" altLang="zh-TW" sz="1400" b="1"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gridSpan="4">
                  <a:txBody>
                    <a:bodyPr/>
                    <a:lstStyle/>
                    <a:p>
                      <a:pPr algn="ctr"/>
                      <a:r>
                        <a:rPr lang="zh-TW" altLang="en-US" sz="1400" b="1"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保壓參數</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600" baseline="0" dirty="0">
                        <a:solidFill>
                          <a:sysClr val="windowText" lastClr="000000"/>
                        </a:solidFill>
                        <a:latin typeface="Arial" panose="020B0604020202020204" pitchFamily="34" charset="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150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段數</a:t>
                      </a:r>
                      <a:endParaRPr lang="zh-TW"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4</a:t>
                      </a:r>
                      <a:endParaRPr lang="zh-TW"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5</a:t>
                      </a:r>
                      <a:endParaRPr lang="zh-TW"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6</a:t>
                      </a:r>
                      <a:endParaRPr lang="zh-TW"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endParaRPr lang="zh-TW" altLang="en-US" sz="1400" baseline="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en-US" sz="1400" baseline="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7577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位置</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(mm)</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45</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18</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壓力</a:t>
                      </a: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(bar)</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30</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2023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速度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30</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時間</a:t>
                      </a: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(Sec)</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10</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42023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射出壓力</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(bar)</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100</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速度</a:t>
                      </a: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(mm/s)</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30</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21492611"/>
                  </a:ext>
                </a:extLst>
              </a:tr>
              <a:tr h="437627">
                <a:tc gridSpan="1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料管溫度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chemeClr val="tx1"/>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dirty="0"/>
                    </a:p>
                  </a:txBody>
                  <a:tcP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gridSpan="4">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真實熔膠溫度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真實模具表面溫度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 </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2529992"/>
                  </a:ext>
                </a:extLst>
              </a:tr>
              <a:tr h="420235">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1(Nozzle)</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3</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4</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381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rowSpan="2" gridSpan="4">
                  <a:txBody>
                    <a:bodyPr/>
                    <a:lstStyle/>
                    <a:p>
                      <a:pPr algn="ctr"/>
                      <a:r>
                        <a:rPr lang="en-US" altLang="zh-TW" sz="24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205/50</a:t>
                      </a:r>
                      <a:endParaRPr lang="zh-TW" altLang="en-US" sz="24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rowSpan="2"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7751246"/>
                  </a:ext>
                </a:extLst>
              </a:tr>
              <a:tr h="420234">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189</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189</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179</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169</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gridSpan="4"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2484202"/>
                  </a:ext>
                </a:extLst>
              </a:tr>
            </a:tbl>
          </a:graphicData>
        </a:graphic>
      </p:graphicFrame>
    </p:spTree>
    <p:extLst>
      <p:ext uri="{BB962C8B-B14F-4D97-AF65-F5344CB8AC3E}">
        <p14:creationId xmlns:p14="http://schemas.microsoft.com/office/powerpoint/2010/main" val="23498529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80FC0-FFBF-6BAB-324C-EE93D4FAF100}"/>
            </a:ext>
          </a:extLst>
        </p:cNvPr>
        <p:cNvGrpSpPr/>
        <p:nvPr/>
      </p:nvGrpSpPr>
      <p:grpSpPr>
        <a:xfrm>
          <a:off x="0" y="0"/>
          <a:ext cx="0" cy="0"/>
          <a:chOff x="0" y="0"/>
          <a:chExt cx="0" cy="0"/>
        </a:xfrm>
      </p:grpSpPr>
      <p:pic>
        <p:nvPicPr>
          <p:cNvPr id="3" name="圖片 2" descr="一張含有 文字, 繪圖, 圖表, 行 的圖片&#10;&#10;AI 產生的內容可能不正確。">
            <a:extLst>
              <a:ext uri="{FF2B5EF4-FFF2-40B4-BE49-F238E27FC236}">
                <a16:creationId xmlns:a16="http://schemas.microsoft.com/office/drawing/2014/main" id="{9FA4E757-0209-7018-3FB9-6AD5F4C163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51" y="1103530"/>
            <a:ext cx="8470297" cy="5279804"/>
          </a:xfrm>
          <a:prstGeom prst="rect">
            <a:avLst/>
          </a:prstGeom>
        </p:spPr>
      </p:pic>
      <p:sp>
        <p:nvSpPr>
          <p:cNvPr id="7" name="文字方塊 6">
            <a:extLst>
              <a:ext uri="{FF2B5EF4-FFF2-40B4-BE49-F238E27FC236}">
                <a16:creationId xmlns:a16="http://schemas.microsoft.com/office/drawing/2014/main" id="{884DCB81-C028-E140-AD94-FC388F1E58D3}"/>
              </a:ext>
            </a:extLst>
          </p:cNvPr>
          <p:cNvSpPr txBox="1"/>
          <p:nvPr/>
        </p:nvSpPr>
        <p:spPr>
          <a:xfrm>
            <a:off x="408562" y="226367"/>
            <a:ext cx="7155116"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螺桿位置曲線圖比較</a:t>
            </a:r>
          </a:p>
        </p:txBody>
      </p:sp>
      <p:cxnSp>
        <p:nvCxnSpPr>
          <p:cNvPr id="4" name="直線接點 3">
            <a:extLst>
              <a:ext uri="{FF2B5EF4-FFF2-40B4-BE49-F238E27FC236}">
                <a16:creationId xmlns:a16="http://schemas.microsoft.com/office/drawing/2014/main" id="{4513A15E-AAFB-DCAD-CAE6-B925D2AB86A8}"/>
              </a:ext>
            </a:extLst>
          </p:cNvPr>
          <p:cNvCxnSpPr/>
          <p:nvPr/>
        </p:nvCxnSpPr>
        <p:spPr>
          <a:xfrm>
            <a:off x="2852259" y="4477011"/>
            <a:ext cx="1212980" cy="0"/>
          </a:xfrm>
          <a:prstGeom prst="line">
            <a:avLst/>
          </a:prstGeom>
        </p:spPr>
        <p:style>
          <a:lnRef idx="2">
            <a:schemeClr val="accent1"/>
          </a:lnRef>
          <a:fillRef idx="0">
            <a:schemeClr val="accent1"/>
          </a:fillRef>
          <a:effectRef idx="1">
            <a:schemeClr val="accent1"/>
          </a:effectRef>
          <a:fontRef idx="minor">
            <a:schemeClr val="tx1"/>
          </a:fontRef>
        </p:style>
      </p:cxnSp>
      <p:sp>
        <p:nvSpPr>
          <p:cNvPr id="5" name="文字方塊 4">
            <a:extLst>
              <a:ext uri="{FF2B5EF4-FFF2-40B4-BE49-F238E27FC236}">
                <a16:creationId xmlns:a16="http://schemas.microsoft.com/office/drawing/2014/main" id="{6D68B243-2372-A1AC-6D8C-0EAE8859E16B}"/>
              </a:ext>
            </a:extLst>
          </p:cNvPr>
          <p:cNvSpPr txBox="1"/>
          <p:nvPr/>
        </p:nvSpPr>
        <p:spPr>
          <a:xfrm>
            <a:off x="4065237" y="4339227"/>
            <a:ext cx="1418255" cy="369332"/>
          </a:xfrm>
          <a:prstGeom prst="rect">
            <a:avLst/>
          </a:prstGeom>
          <a:noFill/>
        </p:spPr>
        <p:txBody>
          <a:bodyPr wrap="square" rtlCol="0">
            <a:spAutoFit/>
          </a:bodyPr>
          <a:lstStyle/>
          <a:p>
            <a:r>
              <a:rPr lang="en-US" altLang="zh-TW" dirty="0"/>
              <a:t>V/P=18mm</a:t>
            </a:r>
            <a:endParaRPr lang="zh-TW" altLang="en-US" dirty="0"/>
          </a:p>
        </p:txBody>
      </p:sp>
    </p:spTree>
    <p:extLst>
      <p:ext uri="{BB962C8B-B14F-4D97-AF65-F5344CB8AC3E}">
        <p14:creationId xmlns:p14="http://schemas.microsoft.com/office/powerpoint/2010/main" val="3672036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8CE55-ABD5-D57B-15EE-40430F8B0581}"/>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3021045F-555C-001A-5CFE-27851A8821A3}"/>
              </a:ext>
            </a:extLst>
          </p:cNvPr>
          <p:cNvSpPr txBox="1"/>
          <p:nvPr/>
        </p:nvSpPr>
        <p:spPr>
          <a:xfrm>
            <a:off x="408562" y="226367"/>
            <a:ext cx="7155116"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油壓壓力曲線圖比較</a:t>
            </a:r>
          </a:p>
        </p:txBody>
      </p:sp>
      <p:pic>
        <p:nvPicPr>
          <p:cNvPr id="4" name="圖片 3">
            <a:extLst>
              <a:ext uri="{FF2B5EF4-FFF2-40B4-BE49-F238E27FC236}">
                <a16:creationId xmlns:a16="http://schemas.microsoft.com/office/drawing/2014/main" id="{361388D5-B735-FA2D-B7F4-94D4EEC3F7D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60851" y="1107717"/>
            <a:ext cx="8470297" cy="5271429"/>
          </a:xfrm>
          <a:prstGeom prst="rect">
            <a:avLst/>
          </a:prstGeom>
        </p:spPr>
      </p:pic>
    </p:spTree>
    <p:extLst>
      <p:ext uri="{BB962C8B-B14F-4D97-AF65-F5344CB8AC3E}">
        <p14:creationId xmlns:p14="http://schemas.microsoft.com/office/powerpoint/2010/main" val="35622144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2F261-AE97-0FAB-7C55-A01924EE8E9C}"/>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45D2AB77-8882-63AB-B0D9-0B86890FC127}"/>
              </a:ext>
            </a:extLst>
          </p:cNvPr>
          <p:cNvSpPr txBox="1"/>
          <p:nvPr/>
        </p:nvSpPr>
        <p:spPr>
          <a:xfrm>
            <a:off x="408562" y="226367"/>
            <a:ext cx="7155116"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噴嘴壓力曲線圖比較</a:t>
            </a:r>
          </a:p>
        </p:txBody>
      </p:sp>
      <p:pic>
        <p:nvPicPr>
          <p:cNvPr id="4" name="圖片 3">
            <a:extLst>
              <a:ext uri="{FF2B5EF4-FFF2-40B4-BE49-F238E27FC236}">
                <a16:creationId xmlns:a16="http://schemas.microsoft.com/office/drawing/2014/main" id="{7D6D9900-49BE-E748-9DB1-051C89B7B16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60851" y="1105624"/>
            <a:ext cx="8470297" cy="5275616"/>
          </a:xfrm>
          <a:prstGeom prst="rect">
            <a:avLst/>
          </a:prstGeom>
        </p:spPr>
      </p:pic>
    </p:spTree>
    <p:extLst>
      <p:ext uri="{BB962C8B-B14F-4D97-AF65-F5344CB8AC3E}">
        <p14:creationId xmlns:p14="http://schemas.microsoft.com/office/powerpoint/2010/main" val="1812266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16109-447C-3CF6-7251-027C7CF43833}"/>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D233936F-370D-7500-2901-E3655AAB543A}"/>
              </a:ext>
            </a:extLst>
          </p:cNvPr>
          <p:cNvSpPr txBox="1"/>
          <p:nvPr/>
        </p:nvSpPr>
        <p:spPr>
          <a:xfrm>
            <a:off x="408562" y="226367"/>
            <a:ext cx="7155116"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噴嘴熔膠溫度曲線圖比較</a:t>
            </a:r>
          </a:p>
        </p:txBody>
      </p:sp>
      <p:pic>
        <p:nvPicPr>
          <p:cNvPr id="4" name="圖片 3">
            <a:extLst>
              <a:ext uri="{FF2B5EF4-FFF2-40B4-BE49-F238E27FC236}">
                <a16:creationId xmlns:a16="http://schemas.microsoft.com/office/drawing/2014/main" id="{B5A292A8-C6CA-6328-3545-0EA52AC75B4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60851" y="1106927"/>
            <a:ext cx="8470297" cy="5273010"/>
          </a:xfrm>
          <a:prstGeom prst="rect">
            <a:avLst/>
          </a:prstGeom>
        </p:spPr>
      </p:pic>
    </p:spTree>
    <p:extLst>
      <p:ext uri="{BB962C8B-B14F-4D97-AF65-F5344CB8AC3E}">
        <p14:creationId xmlns:p14="http://schemas.microsoft.com/office/powerpoint/2010/main" val="33817487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B1F20-0D12-AD9C-E306-500F84B941C8}"/>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46050FC5-B462-A76A-D095-9F6539E166EF}"/>
              </a:ext>
            </a:extLst>
          </p:cNvPr>
          <p:cNvSpPr txBox="1"/>
          <p:nvPr/>
        </p:nvSpPr>
        <p:spPr>
          <a:xfrm>
            <a:off x="408562" y="226367"/>
            <a:ext cx="6128426"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 A</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點模內壓力曲線圖比較</a:t>
            </a:r>
          </a:p>
        </p:txBody>
      </p:sp>
      <p:pic>
        <p:nvPicPr>
          <p:cNvPr id="3" name="圖片 2">
            <a:extLst>
              <a:ext uri="{FF2B5EF4-FFF2-40B4-BE49-F238E27FC236}">
                <a16:creationId xmlns:a16="http://schemas.microsoft.com/office/drawing/2014/main" id="{E927B84F-3254-E3CC-08DC-189AC1D582A7}"/>
              </a:ext>
            </a:extLst>
          </p:cNvPr>
          <p:cNvPicPr>
            <a:picLocks noChangeAspect="1"/>
          </p:cNvPicPr>
          <p:nvPr/>
        </p:nvPicPr>
        <p:blipFill>
          <a:blip r:embed="rId2"/>
          <a:stretch>
            <a:fillRect/>
          </a:stretch>
        </p:blipFill>
        <p:spPr>
          <a:xfrm>
            <a:off x="241045" y="1289542"/>
            <a:ext cx="3231730" cy="4705542"/>
          </a:xfrm>
          <a:prstGeom prst="rect">
            <a:avLst/>
          </a:prstGeom>
        </p:spPr>
      </p:pic>
      <p:pic>
        <p:nvPicPr>
          <p:cNvPr id="4" name="圖片 3">
            <a:extLst>
              <a:ext uri="{FF2B5EF4-FFF2-40B4-BE49-F238E27FC236}">
                <a16:creationId xmlns:a16="http://schemas.microsoft.com/office/drawing/2014/main" id="{64C9E980-7393-1511-1F65-1DE1E63C1B1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72775" y="1007900"/>
            <a:ext cx="8470297" cy="5268825"/>
          </a:xfrm>
          <a:prstGeom prst="rect">
            <a:avLst/>
          </a:prstGeom>
        </p:spPr>
      </p:pic>
    </p:spTree>
    <p:extLst>
      <p:ext uri="{BB962C8B-B14F-4D97-AF65-F5344CB8AC3E}">
        <p14:creationId xmlns:p14="http://schemas.microsoft.com/office/powerpoint/2010/main" val="1051631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矩形 1"/>
          <p:cNvSpPr>
            <a:spLocks noChangeArrowheads="1"/>
          </p:cNvSpPr>
          <p:nvPr/>
        </p:nvSpPr>
        <p:spPr bwMode="auto">
          <a:xfrm>
            <a:off x="8369301" y="2071689"/>
            <a:ext cx="1107996"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新細明體" pitchFamily="18" charset="-120"/>
              </a:defRPr>
            </a:lvl1pPr>
            <a:lvl2pPr marL="742950" indent="-285750">
              <a:defRPr>
                <a:solidFill>
                  <a:schemeClr val="tx1"/>
                </a:solidFill>
                <a:latin typeface="Calibri" pitchFamily="34" charset="0"/>
                <a:ea typeface="新細明體" pitchFamily="18" charset="-120"/>
              </a:defRPr>
            </a:lvl2pPr>
            <a:lvl3pPr marL="1143000" indent="-228600">
              <a:defRPr>
                <a:solidFill>
                  <a:schemeClr val="tx1"/>
                </a:solidFill>
                <a:latin typeface="Calibri" pitchFamily="34" charset="0"/>
                <a:ea typeface="新細明體" pitchFamily="18" charset="-120"/>
              </a:defRPr>
            </a:lvl3pPr>
            <a:lvl4pPr marL="1600200" indent="-228600">
              <a:defRPr>
                <a:solidFill>
                  <a:schemeClr val="tx1"/>
                </a:solidFill>
                <a:latin typeface="Calibri" pitchFamily="34" charset="0"/>
                <a:ea typeface="新細明體" pitchFamily="18" charset="-120"/>
              </a:defRPr>
            </a:lvl4pPr>
            <a:lvl5pPr marL="2057400" indent="-228600">
              <a:defRPr>
                <a:solidFill>
                  <a:schemeClr val="tx1"/>
                </a:solidFill>
                <a:latin typeface="Calibri" pitchFamily="34" charset="0"/>
                <a:ea typeface="新細明體" pitchFamily="18" charset="-120"/>
              </a:defRPr>
            </a:lvl5pPr>
            <a:lvl6pPr marL="2514600" indent="-228600" fontAlgn="base">
              <a:spcBef>
                <a:spcPct val="0"/>
              </a:spcBef>
              <a:spcAft>
                <a:spcPct val="0"/>
              </a:spcAft>
              <a:defRPr>
                <a:solidFill>
                  <a:schemeClr val="tx1"/>
                </a:solidFill>
                <a:latin typeface="Calibri" pitchFamily="34" charset="0"/>
                <a:ea typeface="新細明體" pitchFamily="18" charset="-120"/>
              </a:defRPr>
            </a:lvl6pPr>
            <a:lvl7pPr marL="2971800" indent="-228600" fontAlgn="base">
              <a:spcBef>
                <a:spcPct val="0"/>
              </a:spcBef>
              <a:spcAft>
                <a:spcPct val="0"/>
              </a:spcAft>
              <a:defRPr>
                <a:solidFill>
                  <a:schemeClr val="tx1"/>
                </a:solidFill>
                <a:latin typeface="Calibri" pitchFamily="34" charset="0"/>
                <a:ea typeface="新細明體" pitchFamily="18" charset="-120"/>
              </a:defRPr>
            </a:lvl7pPr>
            <a:lvl8pPr marL="3429000" indent="-228600" fontAlgn="base">
              <a:spcBef>
                <a:spcPct val="0"/>
              </a:spcBef>
              <a:spcAft>
                <a:spcPct val="0"/>
              </a:spcAft>
              <a:defRPr>
                <a:solidFill>
                  <a:schemeClr val="tx1"/>
                </a:solidFill>
                <a:latin typeface="Calibri" pitchFamily="34" charset="0"/>
                <a:ea typeface="新細明體" pitchFamily="18" charset="-120"/>
              </a:defRPr>
            </a:lvl8pPr>
            <a:lvl9pPr marL="3886200" indent="-228600" fontAlgn="base">
              <a:spcBef>
                <a:spcPct val="0"/>
              </a:spcBef>
              <a:spcAft>
                <a:spcPct val="0"/>
              </a:spcAft>
              <a:defRPr>
                <a:solidFill>
                  <a:schemeClr val="tx1"/>
                </a:solidFill>
                <a:latin typeface="Calibri" pitchFamily="34" charset="0"/>
                <a:ea typeface="新細明體" pitchFamily="18" charset="-120"/>
              </a:defRPr>
            </a:lvl9pPr>
          </a:lstStyle>
          <a:p>
            <a:r>
              <a:rPr lang="zh-TW" altLang="zh-TW"/>
              <a:t>製程參數</a:t>
            </a:r>
            <a:endParaRPr lang="zh-TW" altLang="en-US"/>
          </a:p>
        </p:txBody>
      </p:sp>
      <p:grpSp>
        <p:nvGrpSpPr>
          <p:cNvPr id="39939" name="群組 78868"/>
          <p:cNvGrpSpPr>
            <a:grpSpLocks/>
          </p:cNvGrpSpPr>
          <p:nvPr/>
        </p:nvGrpSpPr>
        <p:grpSpPr bwMode="auto">
          <a:xfrm>
            <a:off x="3454497" y="514352"/>
            <a:ext cx="5316442" cy="1192212"/>
            <a:chOff x="740946" y="1003196"/>
            <a:chExt cx="8000999" cy="2598361"/>
          </a:xfrm>
        </p:grpSpPr>
        <p:pic>
          <p:nvPicPr>
            <p:cNvPr id="39957" name="Picture 3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25271" y="1003196"/>
              <a:ext cx="6200775" cy="2598361"/>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9958" name="AutoShape 49"/>
            <p:cNvSpPr>
              <a:spLocks noChangeArrowheads="1"/>
            </p:cNvSpPr>
            <p:nvPr/>
          </p:nvSpPr>
          <p:spPr bwMode="auto">
            <a:xfrm>
              <a:off x="8310145" y="2525970"/>
              <a:ext cx="431800" cy="431800"/>
            </a:xfrm>
            <a:prstGeom prst="leftArrow">
              <a:avLst>
                <a:gd name="adj1" fmla="val 50000"/>
                <a:gd name="adj2" fmla="val 25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latin typeface="Arial" pitchFamily="34" charset="0"/>
              </a:endParaRPr>
            </a:p>
          </p:txBody>
        </p:sp>
        <p:sp>
          <p:nvSpPr>
            <p:cNvPr id="39959" name="AutoShape 50"/>
            <p:cNvSpPr>
              <a:spLocks noChangeArrowheads="1"/>
            </p:cNvSpPr>
            <p:nvPr/>
          </p:nvSpPr>
          <p:spPr bwMode="auto">
            <a:xfrm>
              <a:off x="3742521" y="2594065"/>
              <a:ext cx="998150" cy="353945"/>
            </a:xfrm>
            <a:prstGeom prst="leftArrow">
              <a:avLst>
                <a:gd name="adj1" fmla="val 50000"/>
                <a:gd name="adj2" fmla="val 25002"/>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latin typeface="Arial" pitchFamily="34" charset="0"/>
              </a:endParaRPr>
            </a:p>
          </p:txBody>
        </p:sp>
        <p:sp>
          <p:nvSpPr>
            <p:cNvPr id="39960" name="Rectangle 53"/>
            <p:cNvSpPr>
              <a:spLocks noChangeArrowheads="1"/>
            </p:cNvSpPr>
            <p:nvPr/>
          </p:nvSpPr>
          <p:spPr bwMode="auto">
            <a:xfrm>
              <a:off x="2252246" y="2031519"/>
              <a:ext cx="215900" cy="15113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latin typeface="Arial" pitchFamily="34" charset="0"/>
              </a:endParaRPr>
            </a:p>
          </p:txBody>
        </p:sp>
        <p:sp>
          <p:nvSpPr>
            <p:cNvPr id="39961" name="Rectangle 54"/>
            <p:cNvSpPr>
              <a:spLocks noChangeArrowheads="1"/>
            </p:cNvSpPr>
            <p:nvPr/>
          </p:nvSpPr>
          <p:spPr bwMode="auto">
            <a:xfrm>
              <a:off x="2036346" y="2320444"/>
              <a:ext cx="215900" cy="1008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latin typeface="Arial" pitchFamily="34" charset="0"/>
              </a:endParaRPr>
            </a:p>
          </p:txBody>
        </p:sp>
        <p:sp>
          <p:nvSpPr>
            <p:cNvPr id="39962" name="Rectangle 55"/>
            <p:cNvSpPr>
              <a:spLocks noChangeArrowheads="1"/>
            </p:cNvSpPr>
            <p:nvPr/>
          </p:nvSpPr>
          <p:spPr bwMode="auto">
            <a:xfrm>
              <a:off x="1820446" y="2320444"/>
              <a:ext cx="215900" cy="1008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latin typeface="Arial" pitchFamily="34" charset="0"/>
              </a:endParaRPr>
            </a:p>
          </p:txBody>
        </p:sp>
        <p:sp>
          <p:nvSpPr>
            <p:cNvPr id="39963" name="Rectangle 56"/>
            <p:cNvSpPr>
              <a:spLocks noChangeArrowheads="1"/>
            </p:cNvSpPr>
            <p:nvPr/>
          </p:nvSpPr>
          <p:spPr bwMode="auto">
            <a:xfrm>
              <a:off x="1531521" y="2320444"/>
              <a:ext cx="288925" cy="1428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latin typeface="Arial" pitchFamily="34" charset="0"/>
              </a:endParaRPr>
            </a:p>
          </p:txBody>
        </p:sp>
        <p:sp>
          <p:nvSpPr>
            <p:cNvPr id="39964" name="Rectangle 57"/>
            <p:cNvSpPr>
              <a:spLocks noChangeArrowheads="1"/>
            </p:cNvSpPr>
            <p:nvPr/>
          </p:nvSpPr>
          <p:spPr bwMode="auto">
            <a:xfrm>
              <a:off x="1531521" y="3184044"/>
              <a:ext cx="288925" cy="1428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latin typeface="Arial" pitchFamily="34" charset="0"/>
              </a:endParaRPr>
            </a:p>
          </p:txBody>
        </p:sp>
        <p:sp>
          <p:nvSpPr>
            <p:cNvPr id="39965" name="Rectangle 58"/>
            <p:cNvSpPr>
              <a:spLocks noChangeArrowheads="1"/>
            </p:cNvSpPr>
            <p:nvPr/>
          </p:nvSpPr>
          <p:spPr bwMode="auto">
            <a:xfrm>
              <a:off x="1315621" y="2031519"/>
              <a:ext cx="215900" cy="15128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latin typeface="Arial" pitchFamily="34" charset="0"/>
              </a:endParaRPr>
            </a:p>
          </p:txBody>
        </p:sp>
        <p:sp>
          <p:nvSpPr>
            <p:cNvPr id="39966" name="Rectangle 59"/>
            <p:cNvSpPr>
              <a:spLocks noChangeArrowheads="1"/>
            </p:cNvSpPr>
            <p:nvPr/>
          </p:nvSpPr>
          <p:spPr bwMode="auto">
            <a:xfrm>
              <a:off x="1964908" y="2463319"/>
              <a:ext cx="71438" cy="720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latin typeface="Arial" pitchFamily="34" charset="0"/>
              </a:endParaRPr>
            </a:p>
          </p:txBody>
        </p:sp>
        <p:sp>
          <p:nvSpPr>
            <p:cNvPr id="39967" name="Rectangle 60"/>
            <p:cNvSpPr>
              <a:spLocks noChangeArrowheads="1"/>
            </p:cNvSpPr>
            <p:nvPr/>
          </p:nvSpPr>
          <p:spPr bwMode="auto">
            <a:xfrm>
              <a:off x="1964908" y="2464907"/>
              <a:ext cx="71438" cy="719137"/>
            </a:xfrm>
            <a:prstGeom prst="rect">
              <a:avLst/>
            </a:prstGeom>
            <a:gradFill rotWithShape="1">
              <a:gsLst>
                <a:gs pos="0">
                  <a:srgbClr val="0000FF"/>
                </a:gs>
                <a:gs pos="50000">
                  <a:srgbClr val="FF3300"/>
                </a:gs>
                <a:gs pos="100000">
                  <a:srgbClr val="0000FF"/>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latin typeface="Arial" pitchFamily="34" charset="0"/>
              </a:endParaRPr>
            </a:p>
          </p:txBody>
        </p:sp>
        <p:sp>
          <p:nvSpPr>
            <p:cNvPr id="39968" name="AutoShape 61"/>
            <p:cNvSpPr>
              <a:spLocks noChangeArrowheads="1"/>
            </p:cNvSpPr>
            <p:nvPr/>
          </p:nvSpPr>
          <p:spPr bwMode="auto">
            <a:xfrm rot="-5400000">
              <a:off x="2215733" y="2572857"/>
              <a:ext cx="73025" cy="431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1">
              <a:gsLst>
                <a:gs pos="0">
                  <a:srgbClr val="0000FF"/>
                </a:gs>
                <a:gs pos="50000">
                  <a:srgbClr val="FF0000"/>
                </a:gs>
                <a:gs pos="100000">
                  <a:srgbClr val="0000FF"/>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39969" name="AutoShape 64"/>
            <p:cNvSpPr>
              <a:spLocks noChangeArrowheads="1"/>
            </p:cNvSpPr>
            <p:nvPr/>
          </p:nvSpPr>
          <p:spPr bwMode="auto">
            <a:xfrm>
              <a:off x="740946" y="2464907"/>
              <a:ext cx="574675" cy="576262"/>
            </a:xfrm>
            <a:prstGeom prst="rightArrow">
              <a:avLst>
                <a:gd name="adj1" fmla="val 50000"/>
                <a:gd name="adj2" fmla="val 25000"/>
              </a:avLst>
            </a:prstGeom>
            <a:solidFill>
              <a:srgbClr val="00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latin typeface="Arial" pitchFamily="34" charset="0"/>
              </a:endParaRPr>
            </a:p>
          </p:txBody>
        </p:sp>
      </p:grpSp>
      <p:sp>
        <p:nvSpPr>
          <p:cNvPr id="21" name="文字方塊 20"/>
          <p:cNvSpPr txBox="1"/>
          <p:nvPr/>
        </p:nvSpPr>
        <p:spPr>
          <a:xfrm>
            <a:off x="7897818" y="2441578"/>
            <a:ext cx="2428875" cy="4278094"/>
          </a:xfrm>
          <a:prstGeom prst="rect">
            <a:avLst/>
          </a:prstGeom>
          <a:solidFill>
            <a:srgbClr val="FFFF00"/>
          </a:solidFill>
          <a:ln>
            <a:solidFill>
              <a:schemeClr val="tx1"/>
            </a:solidFill>
          </a:ln>
        </p:spPr>
        <p:txBody>
          <a:bodyPr>
            <a:spAutoFit/>
          </a:bodyPr>
          <a:lstStyle/>
          <a:p>
            <a:pPr>
              <a:defRPr/>
            </a:pPr>
            <a:r>
              <a:rPr lang="zh-TW" altLang="zh-TW" sz="1600" dirty="0">
                <a:solidFill>
                  <a:srgbClr val="FF0000"/>
                </a:solidFill>
              </a:rPr>
              <a:t>操作者設定的操作條件</a:t>
            </a:r>
            <a:r>
              <a:rPr lang="en-US" altLang="zh-TW" sz="1600" dirty="0">
                <a:solidFill>
                  <a:srgbClr val="FF0000"/>
                </a:solidFill>
              </a:rPr>
              <a:t>:</a:t>
            </a:r>
            <a:endParaRPr lang="zh-TW" altLang="zh-TW" sz="1600" dirty="0">
              <a:solidFill>
                <a:srgbClr val="FF0000"/>
              </a:solidFill>
            </a:endParaRPr>
          </a:p>
          <a:p>
            <a:pPr marL="285744" indent="-285744">
              <a:buFont typeface="Wingdings" panose="05000000000000000000" pitchFamily="2" charset="2"/>
              <a:buChar char="n"/>
              <a:defRPr/>
            </a:pPr>
            <a:r>
              <a:rPr lang="zh-TW" altLang="zh-TW" sz="1600" dirty="0"/>
              <a:t>鎖模力</a:t>
            </a:r>
          </a:p>
          <a:p>
            <a:pPr marL="285744" indent="-285744">
              <a:buFont typeface="Wingdings" panose="05000000000000000000" pitchFamily="2" charset="2"/>
              <a:buChar char="n"/>
              <a:defRPr/>
            </a:pPr>
            <a:r>
              <a:rPr lang="zh-TW" altLang="zh-TW" sz="1600" dirty="0"/>
              <a:t>螺桿轉速</a:t>
            </a:r>
          </a:p>
          <a:p>
            <a:pPr marL="285744" indent="-285744">
              <a:buFont typeface="Wingdings" panose="05000000000000000000" pitchFamily="2" charset="2"/>
              <a:buChar char="n"/>
              <a:defRPr/>
            </a:pPr>
            <a:r>
              <a:rPr lang="zh-TW" altLang="zh-TW" sz="1600" dirty="0">
                <a:solidFill>
                  <a:srgbClr val="FF0000"/>
                </a:solidFill>
              </a:rPr>
              <a:t>料缸溫度</a:t>
            </a:r>
          </a:p>
          <a:p>
            <a:pPr marL="285744" indent="-285744">
              <a:buFont typeface="Wingdings" panose="05000000000000000000" pitchFamily="2" charset="2"/>
              <a:buChar char="n"/>
              <a:defRPr/>
            </a:pPr>
            <a:r>
              <a:rPr lang="zh-TW" altLang="zh-TW" sz="1600" dirty="0">
                <a:solidFill>
                  <a:srgbClr val="FF0000"/>
                </a:solidFill>
              </a:rPr>
              <a:t>噴嘴溫度</a:t>
            </a:r>
          </a:p>
          <a:p>
            <a:pPr marL="285744" indent="-285744">
              <a:buFont typeface="Wingdings" panose="05000000000000000000" pitchFamily="2" charset="2"/>
              <a:buChar char="n"/>
              <a:defRPr/>
            </a:pPr>
            <a:r>
              <a:rPr lang="zh-TW" altLang="zh-TW" sz="1600" dirty="0"/>
              <a:t>螺桿背壓</a:t>
            </a:r>
          </a:p>
          <a:p>
            <a:pPr marL="285744" indent="-285744">
              <a:buFont typeface="Wingdings" panose="05000000000000000000" pitchFamily="2" charset="2"/>
              <a:buChar char="n"/>
              <a:defRPr/>
            </a:pPr>
            <a:r>
              <a:rPr lang="zh-TW" altLang="zh-TW" sz="1600" dirty="0"/>
              <a:t>進料行程</a:t>
            </a:r>
          </a:p>
          <a:p>
            <a:pPr marL="285744" indent="-285744">
              <a:buFont typeface="Wingdings" panose="05000000000000000000" pitchFamily="2" charset="2"/>
              <a:buChar char="n"/>
              <a:defRPr/>
            </a:pPr>
            <a:r>
              <a:rPr lang="zh-TW" altLang="zh-TW" sz="1600" dirty="0"/>
              <a:t>鬆退距離</a:t>
            </a:r>
            <a:r>
              <a:rPr lang="en-US" altLang="zh-TW" sz="1600" dirty="0"/>
              <a:t>(</a:t>
            </a:r>
            <a:r>
              <a:rPr lang="zh-TW" altLang="zh-TW" sz="1600" dirty="0"/>
              <a:t>前</a:t>
            </a:r>
            <a:r>
              <a:rPr lang="en-US" altLang="zh-TW" sz="1600" dirty="0"/>
              <a:t>/</a:t>
            </a:r>
            <a:r>
              <a:rPr lang="zh-TW" altLang="zh-TW" sz="1600" dirty="0"/>
              <a:t>後</a:t>
            </a:r>
            <a:r>
              <a:rPr lang="en-US" altLang="zh-TW" sz="1600" dirty="0"/>
              <a:t>)</a:t>
            </a:r>
            <a:endParaRPr lang="zh-TW" altLang="zh-TW" sz="1600" dirty="0"/>
          </a:p>
          <a:p>
            <a:pPr marL="285744" indent="-285744">
              <a:buFont typeface="Wingdings" panose="05000000000000000000" pitchFamily="2" charset="2"/>
              <a:buChar char="n"/>
              <a:defRPr/>
            </a:pPr>
            <a:r>
              <a:rPr lang="zh-TW" altLang="zh-TW" sz="1600" dirty="0"/>
              <a:t>充填</a:t>
            </a:r>
            <a:r>
              <a:rPr lang="en-US" altLang="zh-TW" sz="1600" dirty="0"/>
              <a:t>/</a:t>
            </a:r>
            <a:r>
              <a:rPr lang="zh-TW" altLang="zh-TW" sz="1600" dirty="0"/>
              <a:t>保壓轉換位置</a:t>
            </a:r>
          </a:p>
          <a:p>
            <a:pPr marL="285744" indent="-285744">
              <a:buFont typeface="Wingdings" panose="05000000000000000000" pitchFamily="2" charset="2"/>
              <a:buChar char="n"/>
              <a:defRPr/>
            </a:pPr>
            <a:r>
              <a:rPr lang="zh-TW" altLang="zh-TW" sz="1600" dirty="0"/>
              <a:t>螺桿速度</a:t>
            </a:r>
            <a:r>
              <a:rPr lang="en-US" altLang="zh-TW" sz="1600" dirty="0"/>
              <a:t>vs</a:t>
            </a:r>
            <a:r>
              <a:rPr lang="zh-TW" altLang="zh-TW" sz="1600" dirty="0"/>
              <a:t>螺桿位置</a:t>
            </a:r>
          </a:p>
          <a:p>
            <a:pPr marL="285744" indent="-285744">
              <a:buFont typeface="Wingdings" panose="05000000000000000000" pitchFamily="2" charset="2"/>
              <a:buChar char="n"/>
              <a:defRPr/>
            </a:pPr>
            <a:r>
              <a:rPr lang="zh-TW" altLang="zh-TW" sz="1600" dirty="0"/>
              <a:t>射出壓力</a:t>
            </a:r>
            <a:r>
              <a:rPr lang="en-US" altLang="zh-TW" sz="1600" dirty="0"/>
              <a:t>vs</a:t>
            </a:r>
            <a:r>
              <a:rPr lang="zh-TW" altLang="zh-TW" sz="1600" dirty="0"/>
              <a:t>螺桿位置</a:t>
            </a:r>
          </a:p>
          <a:p>
            <a:pPr marL="285744" indent="-285744">
              <a:buFont typeface="Wingdings" panose="05000000000000000000" pitchFamily="2" charset="2"/>
              <a:buChar char="n"/>
              <a:defRPr/>
            </a:pPr>
            <a:r>
              <a:rPr lang="zh-TW" altLang="zh-TW" sz="1600" dirty="0"/>
              <a:t>充填時間</a:t>
            </a:r>
          </a:p>
          <a:p>
            <a:pPr marL="285744" indent="-285744">
              <a:buFont typeface="Wingdings" panose="05000000000000000000" pitchFamily="2" charset="2"/>
              <a:buChar char="n"/>
              <a:defRPr/>
            </a:pPr>
            <a:r>
              <a:rPr lang="zh-TW" altLang="zh-TW" sz="1600" dirty="0"/>
              <a:t>保壓壓力</a:t>
            </a:r>
            <a:r>
              <a:rPr lang="en-US" altLang="zh-TW" sz="1600" dirty="0"/>
              <a:t>vs</a:t>
            </a:r>
            <a:r>
              <a:rPr lang="zh-TW" altLang="zh-TW" sz="1600" dirty="0"/>
              <a:t>保壓時間</a:t>
            </a:r>
          </a:p>
          <a:p>
            <a:pPr marL="285744" indent="-285744">
              <a:buFont typeface="Wingdings" panose="05000000000000000000" pitchFamily="2" charset="2"/>
              <a:buChar char="n"/>
              <a:defRPr/>
            </a:pPr>
            <a:r>
              <a:rPr lang="zh-TW" altLang="zh-TW" sz="1600" dirty="0"/>
              <a:t>模溫機設定溫度</a:t>
            </a:r>
            <a:r>
              <a:rPr lang="en-US" altLang="zh-TW" sz="1600" dirty="0"/>
              <a:t>)</a:t>
            </a:r>
            <a:endParaRPr lang="zh-TW" altLang="zh-TW" sz="1600" dirty="0"/>
          </a:p>
          <a:p>
            <a:pPr marL="285744" indent="-285744">
              <a:buFont typeface="Wingdings" panose="05000000000000000000" pitchFamily="2" charset="2"/>
              <a:buChar char="n"/>
              <a:defRPr/>
            </a:pPr>
            <a:r>
              <a:rPr lang="zh-TW" altLang="zh-TW" sz="1600" dirty="0"/>
              <a:t>冷卻時間</a:t>
            </a:r>
          </a:p>
          <a:p>
            <a:pPr marL="285744" indent="-285744">
              <a:buFont typeface="Wingdings" panose="05000000000000000000" pitchFamily="2" charset="2"/>
              <a:buChar char="n"/>
              <a:defRPr/>
            </a:pPr>
            <a:r>
              <a:rPr lang="zh-TW" altLang="zh-TW" sz="1600" dirty="0"/>
              <a:t>開關模速度</a:t>
            </a:r>
          </a:p>
          <a:p>
            <a:pPr marL="285744" indent="-285744">
              <a:buFont typeface="Wingdings" panose="05000000000000000000" pitchFamily="2" charset="2"/>
              <a:buChar char="n"/>
              <a:defRPr/>
            </a:pPr>
            <a:r>
              <a:rPr lang="zh-TW" altLang="zh-TW" sz="1600" dirty="0"/>
              <a:t>頂出速度</a:t>
            </a:r>
            <a:r>
              <a:rPr lang="zh-TW" altLang="en-US" sz="1600" dirty="0">
                <a:latin typeface="新細明體"/>
                <a:ea typeface="新細明體"/>
              </a:rPr>
              <a:t>、</a:t>
            </a:r>
            <a:r>
              <a:rPr lang="zh-TW" altLang="zh-TW" sz="1600" dirty="0"/>
              <a:t>頂出量</a:t>
            </a:r>
            <a:endParaRPr lang="zh-TW" altLang="en-US" sz="1600" dirty="0"/>
          </a:p>
        </p:txBody>
      </p:sp>
      <p:sp>
        <p:nvSpPr>
          <p:cNvPr id="22" name="文字方塊 21"/>
          <p:cNvSpPr txBox="1"/>
          <p:nvPr/>
        </p:nvSpPr>
        <p:spPr>
          <a:xfrm>
            <a:off x="4584705" y="2463803"/>
            <a:ext cx="2951163" cy="2554545"/>
          </a:xfrm>
          <a:prstGeom prst="rect">
            <a:avLst/>
          </a:prstGeom>
          <a:solidFill>
            <a:srgbClr val="FFFF00"/>
          </a:solidFill>
          <a:ln>
            <a:solidFill>
              <a:schemeClr val="tx1"/>
            </a:solidFill>
          </a:ln>
        </p:spPr>
        <p:txBody>
          <a:bodyPr>
            <a:spAutoFit/>
          </a:bodyPr>
          <a:lstStyle/>
          <a:p>
            <a:pPr>
              <a:defRPr/>
            </a:pPr>
            <a:r>
              <a:rPr lang="zh-TW" altLang="zh-TW" sz="1600" dirty="0">
                <a:solidFill>
                  <a:srgbClr val="FF0000"/>
                </a:solidFill>
              </a:rPr>
              <a:t>射出機、模具、融膠成形過程中所顯示的實際物理量</a:t>
            </a:r>
            <a:r>
              <a:rPr lang="en-US" altLang="zh-TW" sz="1600" dirty="0"/>
              <a:t>:</a:t>
            </a:r>
            <a:endParaRPr lang="zh-TW" altLang="zh-TW" sz="1600" dirty="0"/>
          </a:p>
          <a:p>
            <a:pPr marL="285744" indent="-285744">
              <a:buFont typeface="Wingdings" panose="05000000000000000000" pitchFamily="2" charset="2"/>
              <a:buChar char="n"/>
              <a:defRPr/>
            </a:pPr>
            <a:r>
              <a:rPr lang="zh-TW" altLang="zh-TW" sz="1600" dirty="0">
                <a:solidFill>
                  <a:srgbClr val="FF0000"/>
                </a:solidFill>
              </a:rPr>
              <a:t>射出機實際油壓曲線</a:t>
            </a:r>
          </a:p>
          <a:p>
            <a:pPr marL="285744" indent="-285744">
              <a:buFont typeface="Wingdings" panose="05000000000000000000" pitchFamily="2" charset="2"/>
              <a:buChar char="n"/>
              <a:defRPr/>
            </a:pPr>
            <a:r>
              <a:rPr lang="zh-TW" altLang="zh-TW" sz="1600" dirty="0">
                <a:solidFill>
                  <a:srgbClr val="FF0000"/>
                </a:solidFill>
              </a:rPr>
              <a:t>螺桿實際位置曲線 </a:t>
            </a:r>
          </a:p>
          <a:p>
            <a:pPr marL="285744" indent="-285744">
              <a:buFont typeface="Wingdings" panose="05000000000000000000" pitchFamily="2" charset="2"/>
              <a:buChar char="n"/>
              <a:defRPr/>
            </a:pPr>
            <a:r>
              <a:rPr lang="zh-TW" altLang="zh-TW" sz="1600" dirty="0"/>
              <a:t>可動側機板位置曲線</a:t>
            </a:r>
          </a:p>
          <a:p>
            <a:pPr marL="285744" indent="-285744">
              <a:buFont typeface="Wingdings" panose="05000000000000000000" pitchFamily="2" charset="2"/>
              <a:buChar char="n"/>
              <a:defRPr/>
            </a:pPr>
            <a:r>
              <a:rPr lang="zh-TW" altLang="zh-TW" sz="1600" dirty="0">
                <a:solidFill>
                  <a:srgbClr val="FF0000"/>
                </a:solidFill>
              </a:rPr>
              <a:t>噴嘴處的融膠實際壓力曲線</a:t>
            </a:r>
          </a:p>
          <a:p>
            <a:pPr marL="285744" indent="-285744">
              <a:buFont typeface="Wingdings" panose="05000000000000000000" pitchFamily="2" charset="2"/>
              <a:buChar char="n"/>
              <a:defRPr/>
            </a:pPr>
            <a:r>
              <a:rPr lang="zh-TW" altLang="zh-TW" sz="1600" dirty="0">
                <a:solidFill>
                  <a:srgbClr val="FF0000"/>
                </a:solidFill>
              </a:rPr>
              <a:t>噴嘴處的融膠實際溫度曲線</a:t>
            </a:r>
          </a:p>
          <a:p>
            <a:pPr marL="285744" indent="-285744">
              <a:buFont typeface="Wingdings" panose="05000000000000000000" pitchFamily="2" charset="2"/>
              <a:buChar char="n"/>
              <a:defRPr/>
            </a:pPr>
            <a:r>
              <a:rPr lang="zh-TW" altLang="zh-TW" sz="1600" b="1" dirty="0">
                <a:solidFill>
                  <a:srgbClr val="FF0000"/>
                </a:solidFill>
              </a:rPr>
              <a:t>模穴內的融膠壓力曲線</a:t>
            </a:r>
          </a:p>
          <a:p>
            <a:pPr marL="285744" indent="-285744">
              <a:buFont typeface="Wingdings" panose="05000000000000000000" pitchFamily="2" charset="2"/>
              <a:buChar char="n"/>
              <a:defRPr/>
            </a:pPr>
            <a:r>
              <a:rPr lang="zh-TW" altLang="zh-TW" sz="1600" dirty="0">
                <a:solidFill>
                  <a:srgbClr val="FF0000"/>
                </a:solidFill>
              </a:rPr>
              <a:t>模穴內的融膠溫度曲線</a:t>
            </a:r>
          </a:p>
          <a:p>
            <a:pPr marL="285744" indent="-285744">
              <a:buFont typeface="Wingdings" panose="05000000000000000000" pitchFamily="2" charset="2"/>
              <a:buChar char="n"/>
              <a:defRPr/>
            </a:pPr>
            <a:r>
              <a:rPr lang="zh-TW" altLang="zh-TW" sz="1600" b="1" dirty="0"/>
              <a:t>模具的實際溫度曲線</a:t>
            </a:r>
            <a:endParaRPr lang="zh-TW" altLang="en-US" sz="1600" b="1" dirty="0"/>
          </a:p>
        </p:txBody>
      </p:sp>
      <p:sp>
        <p:nvSpPr>
          <p:cNvPr id="39942" name="矩形 22"/>
          <p:cNvSpPr>
            <a:spLocks noChangeArrowheads="1"/>
          </p:cNvSpPr>
          <p:nvPr/>
        </p:nvSpPr>
        <p:spPr bwMode="auto">
          <a:xfrm>
            <a:off x="5330827" y="2093913"/>
            <a:ext cx="1107996"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新細明體" pitchFamily="18" charset="-120"/>
              </a:defRPr>
            </a:lvl1pPr>
            <a:lvl2pPr marL="742950" indent="-285750">
              <a:defRPr>
                <a:solidFill>
                  <a:schemeClr val="tx1"/>
                </a:solidFill>
                <a:latin typeface="Calibri" pitchFamily="34" charset="0"/>
                <a:ea typeface="新細明體" pitchFamily="18" charset="-120"/>
              </a:defRPr>
            </a:lvl2pPr>
            <a:lvl3pPr marL="1143000" indent="-228600">
              <a:defRPr>
                <a:solidFill>
                  <a:schemeClr val="tx1"/>
                </a:solidFill>
                <a:latin typeface="Calibri" pitchFamily="34" charset="0"/>
                <a:ea typeface="新細明體" pitchFamily="18" charset="-120"/>
              </a:defRPr>
            </a:lvl3pPr>
            <a:lvl4pPr marL="1600200" indent="-228600">
              <a:defRPr>
                <a:solidFill>
                  <a:schemeClr val="tx1"/>
                </a:solidFill>
                <a:latin typeface="Calibri" pitchFamily="34" charset="0"/>
                <a:ea typeface="新細明體" pitchFamily="18" charset="-120"/>
              </a:defRPr>
            </a:lvl4pPr>
            <a:lvl5pPr marL="2057400" indent="-228600">
              <a:defRPr>
                <a:solidFill>
                  <a:schemeClr val="tx1"/>
                </a:solidFill>
                <a:latin typeface="Calibri" pitchFamily="34" charset="0"/>
                <a:ea typeface="新細明體" pitchFamily="18" charset="-120"/>
              </a:defRPr>
            </a:lvl5pPr>
            <a:lvl6pPr marL="2514600" indent="-228600" fontAlgn="base">
              <a:spcBef>
                <a:spcPct val="0"/>
              </a:spcBef>
              <a:spcAft>
                <a:spcPct val="0"/>
              </a:spcAft>
              <a:defRPr>
                <a:solidFill>
                  <a:schemeClr val="tx1"/>
                </a:solidFill>
                <a:latin typeface="Calibri" pitchFamily="34" charset="0"/>
                <a:ea typeface="新細明體" pitchFamily="18" charset="-120"/>
              </a:defRPr>
            </a:lvl6pPr>
            <a:lvl7pPr marL="2971800" indent="-228600" fontAlgn="base">
              <a:spcBef>
                <a:spcPct val="0"/>
              </a:spcBef>
              <a:spcAft>
                <a:spcPct val="0"/>
              </a:spcAft>
              <a:defRPr>
                <a:solidFill>
                  <a:schemeClr val="tx1"/>
                </a:solidFill>
                <a:latin typeface="Calibri" pitchFamily="34" charset="0"/>
                <a:ea typeface="新細明體" pitchFamily="18" charset="-120"/>
              </a:defRPr>
            </a:lvl7pPr>
            <a:lvl8pPr marL="3429000" indent="-228600" fontAlgn="base">
              <a:spcBef>
                <a:spcPct val="0"/>
              </a:spcBef>
              <a:spcAft>
                <a:spcPct val="0"/>
              </a:spcAft>
              <a:defRPr>
                <a:solidFill>
                  <a:schemeClr val="tx1"/>
                </a:solidFill>
                <a:latin typeface="Calibri" pitchFamily="34" charset="0"/>
                <a:ea typeface="新細明體" pitchFamily="18" charset="-120"/>
              </a:defRPr>
            </a:lvl8pPr>
            <a:lvl9pPr marL="3886200" indent="-228600" fontAlgn="base">
              <a:spcBef>
                <a:spcPct val="0"/>
              </a:spcBef>
              <a:spcAft>
                <a:spcPct val="0"/>
              </a:spcAft>
              <a:defRPr>
                <a:solidFill>
                  <a:schemeClr val="tx1"/>
                </a:solidFill>
                <a:latin typeface="Calibri" pitchFamily="34" charset="0"/>
                <a:ea typeface="新細明體" pitchFamily="18" charset="-120"/>
              </a:defRPr>
            </a:lvl9pPr>
          </a:lstStyle>
          <a:p>
            <a:r>
              <a:rPr lang="zh-TW" altLang="zh-TW" dirty="0"/>
              <a:t>製程變量</a:t>
            </a:r>
          </a:p>
        </p:txBody>
      </p:sp>
      <p:sp>
        <p:nvSpPr>
          <p:cNvPr id="39943" name="文字方塊 23"/>
          <p:cNvSpPr txBox="1">
            <a:spLocks noChangeArrowheads="1"/>
          </p:cNvSpPr>
          <p:nvPr/>
        </p:nvSpPr>
        <p:spPr bwMode="auto">
          <a:xfrm>
            <a:off x="2281241" y="2463802"/>
            <a:ext cx="1693863" cy="1815882"/>
          </a:xfrm>
          <a:prstGeom prst="rect">
            <a:avLst/>
          </a:prstGeom>
          <a:solidFill>
            <a:srgbClr val="FFFF00"/>
          </a:solidFill>
          <a:ln w="9525">
            <a:solidFill>
              <a:schemeClr val="tx1"/>
            </a:solidFill>
            <a:miter lim="800000"/>
            <a:headEnd/>
            <a:tailEnd/>
          </a:ln>
        </p:spPr>
        <p:txBody>
          <a:bodyPr>
            <a:spAutoFit/>
          </a:bodyPr>
          <a:lstStyle>
            <a:lvl1pPr marL="285750" indent="-285750">
              <a:defRPr>
                <a:solidFill>
                  <a:schemeClr val="tx1"/>
                </a:solidFill>
                <a:latin typeface="Calibri" pitchFamily="34" charset="0"/>
                <a:ea typeface="新細明體" pitchFamily="18" charset="-120"/>
              </a:defRPr>
            </a:lvl1pPr>
            <a:lvl2pPr marL="742950" indent="-285750">
              <a:defRPr>
                <a:solidFill>
                  <a:schemeClr val="tx1"/>
                </a:solidFill>
                <a:latin typeface="Calibri" pitchFamily="34" charset="0"/>
                <a:ea typeface="新細明體" pitchFamily="18" charset="-120"/>
              </a:defRPr>
            </a:lvl2pPr>
            <a:lvl3pPr marL="1143000" indent="-228600">
              <a:defRPr>
                <a:solidFill>
                  <a:schemeClr val="tx1"/>
                </a:solidFill>
                <a:latin typeface="Calibri" pitchFamily="34" charset="0"/>
                <a:ea typeface="新細明體" pitchFamily="18" charset="-120"/>
              </a:defRPr>
            </a:lvl3pPr>
            <a:lvl4pPr marL="1600200" indent="-228600">
              <a:defRPr>
                <a:solidFill>
                  <a:schemeClr val="tx1"/>
                </a:solidFill>
                <a:latin typeface="Calibri" pitchFamily="34" charset="0"/>
                <a:ea typeface="新細明體" pitchFamily="18" charset="-120"/>
              </a:defRPr>
            </a:lvl4pPr>
            <a:lvl5pPr marL="2057400" indent="-228600">
              <a:defRPr>
                <a:solidFill>
                  <a:schemeClr val="tx1"/>
                </a:solidFill>
                <a:latin typeface="Calibri" pitchFamily="34" charset="0"/>
                <a:ea typeface="新細明體" pitchFamily="18" charset="-120"/>
              </a:defRPr>
            </a:lvl5pPr>
            <a:lvl6pPr marL="2514600" indent="-228600" fontAlgn="base">
              <a:spcBef>
                <a:spcPct val="0"/>
              </a:spcBef>
              <a:spcAft>
                <a:spcPct val="0"/>
              </a:spcAft>
              <a:defRPr>
                <a:solidFill>
                  <a:schemeClr val="tx1"/>
                </a:solidFill>
                <a:latin typeface="Calibri" pitchFamily="34" charset="0"/>
                <a:ea typeface="新細明體" pitchFamily="18" charset="-120"/>
              </a:defRPr>
            </a:lvl6pPr>
            <a:lvl7pPr marL="2971800" indent="-228600" fontAlgn="base">
              <a:spcBef>
                <a:spcPct val="0"/>
              </a:spcBef>
              <a:spcAft>
                <a:spcPct val="0"/>
              </a:spcAft>
              <a:defRPr>
                <a:solidFill>
                  <a:schemeClr val="tx1"/>
                </a:solidFill>
                <a:latin typeface="Calibri" pitchFamily="34" charset="0"/>
                <a:ea typeface="新細明體" pitchFamily="18" charset="-120"/>
              </a:defRPr>
            </a:lvl7pPr>
            <a:lvl8pPr marL="3429000" indent="-228600" fontAlgn="base">
              <a:spcBef>
                <a:spcPct val="0"/>
              </a:spcBef>
              <a:spcAft>
                <a:spcPct val="0"/>
              </a:spcAft>
              <a:defRPr>
                <a:solidFill>
                  <a:schemeClr val="tx1"/>
                </a:solidFill>
                <a:latin typeface="Calibri" pitchFamily="34" charset="0"/>
                <a:ea typeface="新細明體" pitchFamily="18" charset="-120"/>
              </a:defRPr>
            </a:lvl8pPr>
            <a:lvl9pPr marL="3886200" indent="-228600" fontAlgn="base">
              <a:spcBef>
                <a:spcPct val="0"/>
              </a:spcBef>
              <a:spcAft>
                <a:spcPct val="0"/>
              </a:spcAft>
              <a:defRPr>
                <a:solidFill>
                  <a:schemeClr val="tx1"/>
                </a:solidFill>
                <a:latin typeface="Calibri" pitchFamily="34" charset="0"/>
                <a:ea typeface="新細明體" pitchFamily="18" charset="-120"/>
              </a:defRPr>
            </a:lvl9pPr>
          </a:lstStyle>
          <a:p>
            <a:pPr>
              <a:buFont typeface="Wingdings" pitchFamily="2" charset="2"/>
              <a:buChar char="n"/>
            </a:pPr>
            <a:r>
              <a:rPr lang="zh-TW" altLang="zh-TW" sz="1600" dirty="0"/>
              <a:t>重量</a:t>
            </a:r>
          </a:p>
          <a:p>
            <a:pPr>
              <a:buFont typeface="Wingdings" pitchFamily="2" charset="2"/>
              <a:buChar char="n"/>
            </a:pPr>
            <a:r>
              <a:rPr lang="zh-TW" altLang="zh-TW" sz="1600" dirty="0"/>
              <a:t>尺寸</a:t>
            </a:r>
            <a:r>
              <a:rPr lang="en-US" altLang="zh-TW" sz="1600" dirty="0"/>
              <a:t>(</a:t>
            </a:r>
            <a:r>
              <a:rPr lang="zh-TW" altLang="zh-TW" sz="1600" dirty="0"/>
              <a:t>長寬高</a:t>
            </a:r>
            <a:r>
              <a:rPr lang="en-US" altLang="zh-TW" sz="1600" dirty="0"/>
              <a:t>)</a:t>
            </a:r>
            <a:endParaRPr lang="zh-TW" altLang="zh-TW" sz="1600" dirty="0"/>
          </a:p>
          <a:p>
            <a:pPr>
              <a:buFont typeface="Wingdings" pitchFamily="2" charset="2"/>
              <a:buChar char="n"/>
            </a:pPr>
            <a:r>
              <a:rPr lang="zh-TW" altLang="zh-TW" sz="1600" dirty="0"/>
              <a:t>厚度</a:t>
            </a:r>
          </a:p>
          <a:p>
            <a:pPr>
              <a:buFont typeface="Wingdings" pitchFamily="2" charset="2"/>
              <a:buChar char="n"/>
            </a:pPr>
            <a:r>
              <a:rPr lang="zh-TW" altLang="zh-TW" sz="1600" b="1" dirty="0"/>
              <a:t>翹曲變形</a:t>
            </a:r>
          </a:p>
          <a:p>
            <a:pPr>
              <a:buFont typeface="Wingdings" pitchFamily="2" charset="2"/>
              <a:buChar char="n"/>
            </a:pPr>
            <a:r>
              <a:rPr lang="zh-TW" altLang="zh-TW" sz="1600" dirty="0"/>
              <a:t>表面收縮凹痕</a:t>
            </a:r>
          </a:p>
          <a:p>
            <a:pPr>
              <a:buFont typeface="Wingdings" pitchFamily="2" charset="2"/>
              <a:buChar char="n"/>
            </a:pPr>
            <a:r>
              <a:rPr lang="zh-TW" altLang="zh-TW" sz="1600" dirty="0"/>
              <a:t>毛邊</a:t>
            </a:r>
          </a:p>
          <a:p>
            <a:pPr>
              <a:buFont typeface="Wingdings" pitchFamily="2" charset="2"/>
              <a:buChar char="n"/>
            </a:pPr>
            <a:r>
              <a:rPr lang="zh-TW" altLang="zh-TW" sz="1600" b="1" dirty="0"/>
              <a:t>殘留應力</a:t>
            </a:r>
            <a:endParaRPr lang="zh-TW" altLang="en-US" sz="1600" b="1" dirty="0"/>
          </a:p>
        </p:txBody>
      </p:sp>
      <p:sp>
        <p:nvSpPr>
          <p:cNvPr id="39944" name="矩形 24"/>
          <p:cNvSpPr>
            <a:spLocks noChangeArrowheads="1"/>
          </p:cNvSpPr>
          <p:nvPr/>
        </p:nvSpPr>
        <p:spPr bwMode="auto">
          <a:xfrm>
            <a:off x="2711451" y="2084388"/>
            <a:ext cx="1107996"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新細明體" pitchFamily="18" charset="-120"/>
              </a:defRPr>
            </a:lvl1pPr>
            <a:lvl2pPr marL="742950" indent="-285750">
              <a:defRPr>
                <a:solidFill>
                  <a:schemeClr val="tx1"/>
                </a:solidFill>
                <a:latin typeface="Calibri" pitchFamily="34" charset="0"/>
                <a:ea typeface="新細明體" pitchFamily="18" charset="-120"/>
              </a:defRPr>
            </a:lvl2pPr>
            <a:lvl3pPr marL="1143000" indent="-228600">
              <a:defRPr>
                <a:solidFill>
                  <a:schemeClr val="tx1"/>
                </a:solidFill>
                <a:latin typeface="Calibri" pitchFamily="34" charset="0"/>
                <a:ea typeface="新細明體" pitchFamily="18" charset="-120"/>
              </a:defRPr>
            </a:lvl3pPr>
            <a:lvl4pPr marL="1600200" indent="-228600">
              <a:defRPr>
                <a:solidFill>
                  <a:schemeClr val="tx1"/>
                </a:solidFill>
                <a:latin typeface="Calibri" pitchFamily="34" charset="0"/>
                <a:ea typeface="新細明體" pitchFamily="18" charset="-120"/>
              </a:defRPr>
            </a:lvl4pPr>
            <a:lvl5pPr marL="2057400" indent="-228600">
              <a:defRPr>
                <a:solidFill>
                  <a:schemeClr val="tx1"/>
                </a:solidFill>
                <a:latin typeface="Calibri" pitchFamily="34" charset="0"/>
                <a:ea typeface="新細明體" pitchFamily="18" charset="-120"/>
              </a:defRPr>
            </a:lvl5pPr>
            <a:lvl6pPr marL="2514600" indent="-228600" fontAlgn="base">
              <a:spcBef>
                <a:spcPct val="0"/>
              </a:spcBef>
              <a:spcAft>
                <a:spcPct val="0"/>
              </a:spcAft>
              <a:defRPr>
                <a:solidFill>
                  <a:schemeClr val="tx1"/>
                </a:solidFill>
                <a:latin typeface="Calibri" pitchFamily="34" charset="0"/>
                <a:ea typeface="新細明體" pitchFamily="18" charset="-120"/>
              </a:defRPr>
            </a:lvl6pPr>
            <a:lvl7pPr marL="2971800" indent="-228600" fontAlgn="base">
              <a:spcBef>
                <a:spcPct val="0"/>
              </a:spcBef>
              <a:spcAft>
                <a:spcPct val="0"/>
              </a:spcAft>
              <a:defRPr>
                <a:solidFill>
                  <a:schemeClr val="tx1"/>
                </a:solidFill>
                <a:latin typeface="Calibri" pitchFamily="34" charset="0"/>
                <a:ea typeface="新細明體" pitchFamily="18" charset="-120"/>
              </a:defRPr>
            </a:lvl7pPr>
            <a:lvl8pPr marL="3429000" indent="-228600" fontAlgn="base">
              <a:spcBef>
                <a:spcPct val="0"/>
              </a:spcBef>
              <a:spcAft>
                <a:spcPct val="0"/>
              </a:spcAft>
              <a:defRPr>
                <a:solidFill>
                  <a:schemeClr val="tx1"/>
                </a:solidFill>
                <a:latin typeface="Calibri" pitchFamily="34" charset="0"/>
                <a:ea typeface="新細明體" pitchFamily="18" charset="-120"/>
              </a:defRPr>
            </a:lvl8pPr>
            <a:lvl9pPr marL="3886200" indent="-228600" fontAlgn="base">
              <a:spcBef>
                <a:spcPct val="0"/>
              </a:spcBef>
              <a:spcAft>
                <a:spcPct val="0"/>
              </a:spcAft>
              <a:defRPr>
                <a:solidFill>
                  <a:schemeClr val="tx1"/>
                </a:solidFill>
                <a:latin typeface="Calibri" pitchFamily="34" charset="0"/>
                <a:ea typeface="新細明體" pitchFamily="18" charset="-120"/>
              </a:defRPr>
            </a:lvl9pPr>
          </a:lstStyle>
          <a:p>
            <a:r>
              <a:rPr lang="zh-TW" altLang="zh-TW"/>
              <a:t>產品品質</a:t>
            </a:r>
            <a:endParaRPr lang="zh-TW" altLang="en-US"/>
          </a:p>
        </p:txBody>
      </p:sp>
      <p:sp>
        <p:nvSpPr>
          <p:cNvPr id="26" name="向下箭號 25"/>
          <p:cNvSpPr/>
          <p:nvPr/>
        </p:nvSpPr>
        <p:spPr>
          <a:xfrm flipV="1">
            <a:off x="8618539" y="1668465"/>
            <a:ext cx="304800" cy="36036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7" name="向下箭號 26"/>
          <p:cNvSpPr/>
          <p:nvPr/>
        </p:nvSpPr>
        <p:spPr>
          <a:xfrm>
            <a:off x="5770568" y="1633544"/>
            <a:ext cx="325437" cy="39528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8" name="向右箭號 27"/>
          <p:cNvSpPr/>
          <p:nvPr/>
        </p:nvSpPr>
        <p:spPr>
          <a:xfrm flipH="1">
            <a:off x="4032254" y="3368677"/>
            <a:ext cx="328613" cy="28733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9948" name="矩形 28"/>
          <p:cNvSpPr>
            <a:spLocks noChangeArrowheads="1"/>
          </p:cNvSpPr>
          <p:nvPr/>
        </p:nvSpPr>
        <p:spPr bwMode="auto">
          <a:xfrm>
            <a:off x="1858376" y="54790"/>
            <a:ext cx="66479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新細明體" pitchFamily="18" charset="-120"/>
              </a:defRPr>
            </a:lvl1pPr>
            <a:lvl2pPr marL="742950" indent="-285750">
              <a:defRPr>
                <a:solidFill>
                  <a:schemeClr val="tx1"/>
                </a:solidFill>
                <a:latin typeface="Calibri" pitchFamily="34" charset="0"/>
                <a:ea typeface="新細明體" pitchFamily="18" charset="-120"/>
              </a:defRPr>
            </a:lvl2pPr>
            <a:lvl3pPr marL="1143000" indent="-228600">
              <a:defRPr>
                <a:solidFill>
                  <a:schemeClr val="tx1"/>
                </a:solidFill>
                <a:latin typeface="Calibri" pitchFamily="34" charset="0"/>
                <a:ea typeface="新細明體" pitchFamily="18" charset="-120"/>
              </a:defRPr>
            </a:lvl3pPr>
            <a:lvl4pPr marL="1600200" indent="-228600">
              <a:defRPr>
                <a:solidFill>
                  <a:schemeClr val="tx1"/>
                </a:solidFill>
                <a:latin typeface="Calibri" pitchFamily="34" charset="0"/>
                <a:ea typeface="新細明體" pitchFamily="18" charset="-120"/>
              </a:defRPr>
            </a:lvl4pPr>
            <a:lvl5pPr marL="2057400" indent="-228600">
              <a:defRPr>
                <a:solidFill>
                  <a:schemeClr val="tx1"/>
                </a:solidFill>
                <a:latin typeface="Calibri" pitchFamily="34" charset="0"/>
                <a:ea typeface="新細明體" pitchFamily="18" charset="-120"/>
              </a:defRPr>
            </a:lvl5pPr>
            <a:lvl6pPr marL="2514600" indent="-228600" fontAlgn="base">
              <a:spcBef>
                <a:spcPct val="0"/>
              </a:spcBef>
              <a:spcAft>
                <a:spcPct val="0"/>
              </a:spcAft>
              <a:defRPr>
                <a:solidFill>
                  <a:schemeClr val="tx1"/>
                </a:solidFill>
                <a:latin typeface="Calibri" pitchFamily="34" charset="0"/>
                <a:ea typeface="新細明體" pitchFamily="18" charset="-120"/>
              </a:defRPr>
            </a:lvl6pPr>
            <a:lvl7pPr marL="2971800" indent="-228600" fontAlgn="base">
              <a:spcBef>
                <a:spcPct val="0"/>
              </a:spcBef>
              <a:spcAft>
                <a:spcPct val="0"/>
              </a:spcAft>
              <a:defRPr>
                <a:solidFill>
                  <a:schemeClr val="tx1"/>
                </a:solidFill>
                <a:latin typeface="Calibri" pitchFamily="34" charset="0"/>
                <a:ea typeface="新細明體" pitchFamily="18" charset="-120"/>
              </a:defRPr>
            </a:lvl7pPr>
            <a:lvl8pPr marL="3429000" indent="-228600" fontAlgn="base">
              <a:spcBef>
                <a:spcPct val="0"/>
              </a:spcBef>
              <a:spcAft>
                <a:spcPct val="0"/>
              </a:spcAft>
              <a:defRPr>
                <a:solidFill>
                  <a:schemeClr val="tx1"/>
                </a:solidFill>
                <a:latin typeface="Calibri" pitchFamily="34" charset="0"/>
                <a:ea typeface="新細明體" pitchFamily="18" charset="-120"/>
              </a:defRPr>
            </a:lvl8pPr>
            <a:lvl9pPr marL="3886200" indent="-228600" fontAlgn="base">
              <a:spcBef>
                <a:spcPct val="0"/>
              </a:spcBef>
              <a:spcAft>
                <a:spcPct val="0"/>
              </a:spcAft>
              <a:defRPr>
                <a:solidFill>
                  <a:schemeClr val="tx1"/>
                </a:solidFill>
                <a:latin typeface="Calibri" pitchFamily="34" charset="0"/>
                <a:ea typeface="新細明體" pitchFamily="18" charset="-120"/>
              </a:defRPr>
            </a:lvl9pPr>
          </a:lstStyle>
          <a:p>
            <a:r>
              <a:rPr lang="zh-TW" altLang="en-US" sz="3600" b="1" dirty="0">
                <a:latin typeface="+mn-ea"/>
                <a:ea typeface="+mn-ea"/>
              </a:rPr>
              <a:t>射出成形</a:t>
            </a:r>
            <a:r>
              <a:rPr lang="zh-TW" altLang="en-US" sz="3600" dirty="0">
                <a:latin typeface="+mn-ea"/>
                <a:ea typeface="+mn-ea"/>
                <a:cs typeface="Times New Roman" panose="02020603050405020304" pitchFamily="18" charset="0"/>
              </a:rPr>
              <a:t>線上</a:t>
            </a:r>
            <a:r>
              <a:rPr lang="zh-TW" altLang="zh-TW" sz="3600" dirty="0">
                <a:latin typeface="+mn-ea"/>
                <a:ea typeface="+mn-ea"/>
                <a:cs typeface="Times New Roman" panose="02020603050405020304" pitchFamily="18" charset="0"/>
              </a:rPr>
              <a:t>智慧監</a:t>
            </a:r>
            <a:r>
              <a:rPr lang="zh-TW" altLang="en-US" sz="3600" dirty="0">
                <a:latin typeface="+mn-ea"/>
                <a:ea typeface="+mn-ea"/>
                <a:cs typeface="Times New Roman" panose="02020603050405020304" pitchFamily="18" charset="0"/>
              </a:rPr>
              <a:t>測</a:t>
            </a:r>
            <a:r>
              <a:rPr lang="zh-TW" altLang="en-US" sz="3600" b="1" dirty="0">
                <a:latin typeface="+mn-ea"/>
                <a:ea typeface="+mn-ea"/>
              </a:rPr>
              <a:t>技術介紹</a:t>
            </a:r>
          </a:p>
        </p:txBody>
      </p:sp>
      <p:sp>
        <p:nvSpPr>
          <p:cNvPr id="32" name="向下箭號 31"/>
          <p:cNvSpPr/>
          <p:nvPr/>
        </p:nvSpPr>
        <p:spPr>
          <a:xfrm>
            <a:off x="5932494" y="5084765"/>
            <a:ext cx="301625" cy="3603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9950" name="文字方塊 32"/>
          <p:cNvSpPr txBox="1">
            <a:spLocks noChangeArrowheads="1"/>
          </p:cNvSpPr>
          <p:nvPr/>
        </p:nvSpPr>
        <p:spPr bwMode="auto">
          <a:xfrm>
            <a:off x="5159377" y="5440368"/>
            <a:ext cx="2492323" cy="1200329"/>
          </a:xfrm>
          <a:prstGeom prst="rect">
            <a:avLst/>
          </a:prstGeom>
          <a:solidFill>
            <a:srgbClr val="00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新細明體" pitchFamily="18" charset="-120"/>
              </a:defRPr>
            </a:lvl1pPr>
            <a:lvl2pPr marL="742950" indent="-285750">
              <a:defRPr>
                <a:solidFill>
                  <a:schemeClr val="tx1"/>
                </a:solidFill>
                <a:latin typeface="Calibri" pitchFamily="34" charset="0"/>
                <a:ea typeface="新細明體" pitchFamily="18" charset="-120"/>
              </a:defRPr>
            </a:lvl2pPr>
            <a:lvl3pPr marL="1143000" indent="-228600">
              <a:defRPr>
                <a:solidFill>
                  <a:schemeClr val="tx1"/>
                </a:solidFill>
                <a:latin typeface="Calibri" pitchFamily="34" charset="0"/>
                <a:ea typeface="新細明體" pitchFamily="18" charset="-120"/>
              </a:defRPr>
            </a:lvl3pPr>
            <a:lvl4pPr marL="1600200" indent="-228600">
              <a:defRPr>
                <a:solidFill>
                  <a:schemeClr val="tx1"/>
                </a:solidFill>
                <a:latin typeface="Calibri" pitchFamily="34" charset="0"/>
                <a:ea typeface="新細明體" pitchFamily="18" charset="-120"/>
              </a:defRPr>
            </a:lvl4pPr>
            <a:lvl5pPr marL="2057400" indent="-228600">
              <a:defRPr>
                <a:solidFill>
                  <a:schemeClr val="tx1"/>
                </a:solidFill>
                <a:latin typeface="Calibri" pitchFamily="34" charset="0"/>
                <a:ea typeface="新細明體" pitchFamily="18" charset="-120"/>
              </a:defRPr>
            </a:lvl5pPr>
            <a:lvl6pPr marL="2514600" indent="-228600" fontAlgn="base">
              <a:spcBef>
                <a:spcPct val="0"/>
              </a:spcBef>
              <a:spcAft>
                <a:spcPct val="0"/>
              </a:spcAft>
              <a:defRPr>
                <a:solidFill>
                  <a:schemeClr val="tx1"/>
                </a:solidFill>
                <a:latin typeface="Calibri" pitchFamily="34" charset="0"/>
                <a:ea typeface="新細明體" pitchFamily="18" charset="-120"/>
              </a:defRPr>
            </a:lvl6pPr>
            <a:lvl7pPr marL="2971800" indent="-228600" fontAlgn="base">
              <a:spcBef>
                <a:spcPct val="0"/>
              </a:spcBef>
              <a:spcAft>
                <a:spcPct val="0"/>
              </a:spcAft>
              <a:defRPr>
                <a:solidFill>
                  <a:schemeClr val="tx1"/>
                </a:solidFill>
                <a:latin typeface="Calibri" pitchFamily="34" charset="0"/>
                <a:ea typeface="新細明體" pitchFamily="18" charset="-120"/>
              </a:defRPr>
            </a:lvl7pPr>
            <a:lvl8pPr marL="3429000" indent="-228600" fontAlgn="base">
              <a:spcBef>
                <a:spcPct val="0"/>
              </a:spcBef>
              <a:spcAft>
                <a:spcPct val="0"/>
              </a:spcAft>
              <a:defRPr>
                <a:solidFill>
                  <a:schemeClr val="tx1"/>
                </a:solidFill>
                <a:latin typeface="Calibri" pitchFamily="34" charset="0"/>
                <a:ea typeface="新細明體" pitchFamily="18" charset="-120"/>
              </a:defRPr>
            </a:lvl8pPr>
            <a:lvl9pPr marL="3886200" indent="-228600" fontAlgn="base">
              <a:spcBef>
                <a:spcPct val="0"/>
              </a:spcBef>
              <a:spcAft>
                <a:spcPct val="0"/>
              </a:spcAft>
              <a:defRPr>
                <a:solidFill>
                  <a:schemeClr val="tx1"/>
                </a:solidFill>
                <a:latin typeface="Calibri" pitchFamily="34" charset="0"/>
                <a:ea typeface="新細明體" pitchFamily="18" charset="-120"/>
              </a:defRPr>
            </a:lvl9pPr>
          </a:lstStyle>
          <a:p>
            <a:pPr marL="180975" indent="-180975">
              <a:buFont typeface="Wingdings" panose="05000000000000000000" pitchFamily="2" charset="2"/>
              <a:buChar char="n"/>
            </a:pPr>
            <a:r>
              <a:rPr lang="zh-TW" altLang="en-US" dirty="0"/>
              <a:t>訊號擷取      曲線</a:t>
            </a:r>
            <a:r>
              <a:rPr lang="en-US" altLang="zh-TW" dirty="0"/>
              <a:t>(</a:t>
            </a:r>
            <a:r>
              <a:rPr lang="zh-TW" altLang="en-US" dirty="0"/>
              <a:t>物理量</a:t>
            </a:r>
            <a:r>
              <a:rPr lang="en-US" altLang="zh-TW" dirty="0"/>
              <a:t>vs</a:t>
            </a:r>
            <a:r>
              <a:rPr lang="zh-TW" altLang="en-US" dirty="0"/>
              <a:t>時間</a:t>
            </a:r>
            <a:r>
              <a:rPr lang="en-US" altLang="zh-TW" dirty="0"/>
              <a:t>)</a:t>
            </a:r>
          </a:p>
          <a:p>
            <a:pPr marL="180975" indent="-180975">
              <a:buFont typeface="Wingdings" panose="05000000000000000000" pitchFamily="2" charset="2"/>
              <a:buChar char="n"/>
            </a:pPr>
            <a:r>
              <a:rPr lang="zh-TW" altLang="en-US" dirty="0"/>
              <a:t>定義曲線</a:t>
            </a:r>
            <a:r>
              <a:rPr lang="zh-TW" altLang="en-US" b="1" dirty="0">
                <a:solidFill>
                  <a:srgbClr val="FF0000"/>
                </a:solidFill>
              </a:rPr>
              <a:t>特徵</a:t>
            </a:r>
            <a:r>
              <a:rPr lang="zh-TW" altLang="en-US" dirty="0"/>
              <a:t>並將特徵量化</a:t>
            </a:r>
          </a:p>
        </p:txBody>
      </p:sp>
      <p:sp>
        <p:nvSpPr>
          <p:cNvPr id="34" name="向下箭號 33"/>
          <p:cNvSpPr/>
          <p:nvPr/>
        </p:nvSpPr>
        <p:spPr>
          <a:xfrm>
            <a:off x="2946405" y="4400556"/>
            <a:ext cx="303213" cy="2524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9952" name="文字方塊 34"/>
          <p:cNvSpPr txBox="1">
            <a:spLocks noChangeArrowheads="1"/>
          </p:cNvSpPr>
          <p:nvPr/>
        </p:nvSpPr>
        <p:spPr bwMode="auto">
          <a:xfrm>
            <a:off x="2600328" y="4652967"/>
            <a:ext cx="1098551" cy="36933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新細明體" pitchFamily="18" charset="-120"/>
              </a:defRPr>
            </a:lvl1pPr>
            <a:lvl2pPr marL="742950" indent="-285750">
              <a:defRPr>
                <a:solidFill>
                  <a:schemeClr val="tx1"/>
                </a:solidFill>
                <a:latin typeface="Calibri" pitchFamily="34" charset="0"/>
                <a:ea typeface="新細明體" pitchFamily="18" charset="-120"/>
              </a:defRPr>
            </a:lvl2pPr>
            <a:lvl3pPr marL="1143000" indent="-228600">
              <a:defRPr>
                <a:solidFill>
                  <a:schemeClr val="tx1"/>
                </a:solidFill>
                <a:latin typeface="Calibri" pitchFamily="34" charset="0"/>
                <a:ea typeface="新細明體" pitchFamily="18" charset="-120"/>
              </a:defRPr>
            </a:lvl3pPr>
            <a:lvl4pPr marL="1600200" indent="-228600">
              <a:defRPr>
                <a:solidFill>
                  <a:schemeClr val="tx1"/>
                </a:solidFill>
                <a:latin typeface="Calibri" pitchFamily="34" charset="0"/>
                <a:ea typeface="新細明體" pitchFamily="18" charset="-120"/>
              </a:defRPr>
            </a:lvl4pPr>
            <a:lvl5pPr marL="2057400" indent="-228600">
              <a:defRPr>
                <a:solidFill>
                  <a:schemeClr val="tx1"/>
                </a:solidFill>
                <a:latin typeface="Calibri" pitchFamily="34" charset="0"/>
                <a:ea typeface="新細明體" pitchFamily="18" charset="-120"/>
              </a:defRPr>
            </a:lvl5pPr>
            <a:lvl6pPr marL="2514600" indent="-228600" fontAlgn="base">
              <a:spcBef>
                <a:spcPct val="0"/>
              </a:spcBef>
              <a:spcAft>
                <a:spcPct val="0"/>
              </a:spcAft>
              <a:defRPr>
                <a:solidFill>
                  <a:schemeClr val="tx1"/>
                </a:solidFill>
                <a:latin typeface="Calibri" pitchFamily="34" charset="0"/>
                <a:ea typeface="新細明體" pitchFamily="18" charset="-120"/>
              </a:defRPr>
            </a:lvl6pPr>
            <a:lvl7pPr marL="2971800" indent="-228600" fontAlgn="base">
              <a:spcBef>
                <a:spcPct val="0"/>
              </a:spcBef>
              <a:spcAft>
                <a:spcPct val="0"/>
              </a:spcAft>
              <a:defRPr>
                <a:solidFill>
                  <a:schemeClr val="tx1"/>
                </a:solidFill>
                <a:latin typeface="Calibri" pitchFamily="34" charset="0"/>
                <a:ea typeface="新細明體" pitchFamily="18" charset="-120"/>
              </a:defRPr>
            </a:lvl7pPr>
            <a:lvl8pPr marL="3429000" indent="-228600" fontAlgn="base">
              <a:spcBef>
                <a:spcPct val="0"/>
              </a:spcBef>
              <a:spcAft>
                <a:spcPct val="0"/>
              </a:spcAft>
              <a:defRPr>
                <a:solidFill>
                  <a:schemeClr val="tx1"/>
                </a:solidFill>
                <a:latin typeface="Calibri" pitchFamily="34" charset="0"/>
                <a:ea typeface="新細明體" pitchFamily="18" charset="-120"/>
              </a:defRPr>
            </a:lvl8pPr>
            <a:lvl9pPr marL="3886200" indent="-228600" fontAlgn="base">
              <a:spcBef>
                <a:spcPct val="0"/>
              </a:spcBef>
              <a:spcAft>
                <a:spcPct val="0"/>
              </a:spcAft>
              <a:defRPr>
                <a:solidFill>
                  <a:schemeClr val="tx1"/>
                </a:solidFill>
                <a:latin typeface="Calibri" pitchFamily="34" charset="0"/>
                <a:ea typeface="新細明體" pitchFamily="18" charset="-120"/>
              </a:defRPr>
            </a:lvl9pPr>
          </a:lstStyle>
          <a:p>
            <a:r>
              <a:rPr lang="zh-TW" altLang="en-US"/>
              <a:t>品質量化</a:t>
            </a:r>
          </a:p>
        </p:txBody>
      </p:sp>
      <p:sp>
        <p:nvSpPr>
          <p:cNvPr id="39953" name="文字方塊 35"/>
          <p:cNvSpPr txBox="1">
            <a:spLocks noChangeArrowheads="1"/>
          </p:cNvSpPr>
          <p:nvPr/>
        </p:nvSpPr>
        <p:spPr bwMode="auto">
          <a:xfrm>
            <a:off x="1919290" y="5429641"/>
            <a:ext cx="2690812" cy="1200329"/>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新細明體" pitchFamily="18" charset="-120"/>
              </a:defRPr>
            </a:lvl1pPr>
            <a:lvl2pPr marL="742950" indent="-285750">
              <a:defRPr>
                <a:solidFill>
                  <a:schemeClr val="tx1"/>
                </a:solidFill>
                <a:latin typeface="Calibri" pitchFamily="34" charset="0"/>
                <a:ea typeface="新細明體" pitchFamily="18" charset="-120"/>
              </a:defRPr>
            </a:lvl2pPr>
            <a:lvl3pPr marL="1143000" indent="-228600">
              <a:defRPr>
                <a:solidFill>
                  <a:schemeClr val="tx1"/>
                </a:solidFill>
                <a:latin typeface="Calibri" pitchFamily="34" charset="0"/>
                <a:ea typeface="新細明體" pitchFamily="18" charset="-120"/>
              </a:defRPr>
            </a:lvl3pPr>
            <a:lvl4pPr marL="1600200" indent="-228600">
              <a:defRPr>
                <a:solidFill>
                  <a:schemeClr val="tx1"/>
                </a:solidFill>
                <a:latin typeface="Calibri" pitchFamily="34" charset="0"/>
                <a:ea typeface="新細明體" pitchFamily="18" charset="-120"/>
              </a:defRPr>
            </a:lvl4pPr>
            <a:lvl5pPr marL="2057400" indent="-228600">
              <a:defRPr>
                <a:solidFill>
                  <a:schemeClr val="tx1"/>
                </a:solidFill>
                <a:latin typeface="Calibri" pitchFamily="34" charset="0"/>
                <a:ea typeface="新細明體" pitchFamily="18" charset="-120"/>
              </a:defRPr>
            </a:lvl5pPr>
            <a:lvl6pPr marL="2514600" indent="-228600" fontAlgn="base">
              <a:spcBef>
                <a:spcPct val="0"/>
              </a:spcBef>
              <a:spcAft>
                <a:spcPct val="0"/>
              </a:spcAft>
              <a:defRPr>
                <a:solidFill>
                  <a:schemeClr val="tx1"/>
                </a:solidFill>
                <a:latin typeface="Calibri" pitchFamily="34" charset="0"/>
                <a:ea typeface="新細明體" pitchFamily="18" charset="-120"/>
              </a:defRPr>
            </a:lvl6pPr>
            <a:lvl7pPr marL="2971800" indent="-228600" fontAlgn="base">
              <a:spcBef>
                <a:spcPct val="0"/>
              </a:spcBef>
              <a:spcAft>
                <a:spcPct val="0"/>
              </a:spcAft>
              <a:defRPr>
                <a:solidFill>
                  <a:schemeClr val="tx1"/>
                </a:solidFill>
                <a:latin typeface="Calibri" pitchFamily="34" charset="0"/>
                <a:ea typeface="新細明體" pitchFamily="18" charset="-120"/>
              </a:defRPr>
            </a:lvl7pPr>
            <a:lvl8pPr marL="3429000" indent="-228600" fontAlgn="base">
              <a:spcBef>
                <a:spcPct val="0"/>
              </a:spcBef>
              <a:spcAft>
                <a:spcPct val="0"/>
              </a:spcAft>
              <a:defRPr>
                <a:solidFill>
                  <a:schemeClr val="tx1"/>
                </a:solidFill>
                <a:latin typeface="Calibri" pitchFamily="34" charset="0"/>
                <a:ea typeface="新細明體" pitchFamily="18" charset="-120"/>
              </a:defRPr>
            </a:lvl8pPr>
            <a:lvl9pPr marL="3886200" indent="-228600" fontAlgn="base">
              <a:spcBef>
                <a:spcPct val="0"/>
              </a:spcBef>
              <a:spcAft>
                <a:spcPct val="0"/>
              </a:spcAft>
              <a:defRPr>
                <a:solidFill>
                  <a:schemeClr val="tx1"/>
                </a:solidFill>
                <a:latin typeface="Calibri" pitchFamily="34" charset="0"/>
                <a:ea typeface="新細明體" pitchFamily="18" charset="-120"/>
              </a:defRPr>
            </a:lvl9pPr>
          </a:lstStyle>
          <a:p>
            <a:r>
              <a:rPr lang="zh-TW" altLang="en-US" b="1" dirty="0">
                <a:solidFill>
                  <a:srgbClr val="CC00CC"/>
                </a:solidFill>
              </a:rPr>
              <a:t>分析</a:t>
            </a:r>
            <a:r>
              <a:rPr lang="zh-TW" altLang="en-US" b="1" dirty="0">
                <a:solidFill>
                  <a:srgbClr val="FF0000"/>
                </a:solidFill>
              </a:rPr>
              <a:t>品質</a:t>
            </a:r>
            <a:r>
              <a:rPr lang="zh-TW" altLang="en-US" b="1" dirty="0">
                <a:solidFill>
                  <a:srgbClr val="CC00CC"/>
                </a:solidFill>
              </a:rPr>
              <a:t>與特徵的關聯性</a:t>
            </a:r>
            <a:r>
              <a:rPr lang="zh-TW" altLang="en-US" b="1" dirty="0">
                <a:solidFill>
                  <a:srgbClr val="CC00CC"/>
                </a:solidFill>
                <a:latin typeface="新細明體" pitchFamily="18" charset="-120"/>
              </a:rPr>
              <a:t>，篩選</a:t>
            </a:r>
            <a:r>
              <a:rPr lang="zh-TW" altLang="en-US" b="1" dirty="0">
                <a:solidFill>
                  <a:srgbClr val="CC00CC"/>
                </a:solidFill>
              </a:rPr>
              <a:t>最適當的特徵作為智慧監測指標</a:t>
            </a:r>
            <a:r>
              <a:rPr lang="zh-TW" altLang="en-US" b="1" dirty="0">
                <a:solidFill>
                  <a:srgbClr val="CC00CC"/>
                </a:solidFill>
                <a:latin typeface="新細明體" pitchFamily="18" charset="-120"/>
              </a:rPr>
              <a:t>，並預測產品品質</a:t>
            </a:r>
            <a:endParaRPr lang="zh-TW" altLang="en-US" b="1" dirty="0">
              <a:solidFill>
                <a:srgbClr val="CC00CC"/>
              </a:solidFill>
            </a:endParaRPr>
          </a:p>
        </p:txBody>
      </p:sp>
      <p:sp>
        <p:nvSpPr>
          <p:cNvPr id="37" name="向下箭號 36"/>
          <p:cNvSpPr/>
          <p:nvPr/>
        </p:nvSpPr>
        <p:spPr>
          <a:xfrm>
            <a:off x="2963867" y="5072788"/>
            <a:ext cx="285750" cy="3568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9" name="向右箭號 38"/>
          <p:cNvSpPr/>
          <p:nvPr/>
        </p:nvSpPr>
        <p:spPr>
          <a:xfrm flipH="1">
            <a:off x="4652968" y="5613407"/>
            <a:ext cx="365125" cy="322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0" name="投影片編號版面配置區 39"/>
          <p:cNvSpPr>
            <a:spLocks noGrp="1"/>
          </p:cNvSpPr>
          <p:nvPr>
            <p:ph type="sldNum" sz="quarter" idx="12"/>
          </p:nvPr>
        </p:nvSpPr>
        <p:spPr/>
        <p:txBody>
          <a:bodyPr/>
          <a:lstStyle/>
          <a:p>
            <a:fld id="{3FE823AC-BA26-4FF2-B1EA-E2D4181E3A7F}" type="slidenum">
              <a:rPr lang="zh-TW" altLang="en-US" smtClean="0"/>
              <a:pPr/>
              <a:t>3</a:t>
            </a:fld>
            <a:endParaRPr lang="zh-TW" altLang="en-US"/>
          </a:p>
        </p:txBody>
      </p:sp>
      <p:pic>
        <p:nvPicPr>
          <p:cNvPr id="35" name="Picture 2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19218" y="1663702"/>
            <a:ext cx="664965" cy="73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96503" y="1729127"/>
            <a:ext cx="605348" cy="664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向右箭號 2"/>
          <p:cNvSpPr/>
          <p:nvPr/>
        </p:nvSpPr>
        <p:spPr>
          <a:xfrm>
            <a:off x="6435228" y="5584959"/>
            <a:ext cx="150019" cy="15082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559B4BA3-AA0F-414B-BEBB-C89EBEEFD095}"/>
              </a:ext>
            </a:extLst>
          </p:cNvPr>
          <p:cNvSpPr/>
          <p:nvPr/>
        </p:nvSpPr>
        <p:spPr>
          <a:xfrm>
            <a:off x="1775521" y="5291142"/>
            <a:ext cx="6006405" cy="142853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2784681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F9376-8A17-A7C7-70A6-27ACAE86B98F}"/>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64FC3F58-CD57-737B-FEBF-F855F68F7FBE}"/>
              </a:ext>
            </a:extLst>
          </p:cNvPr>
          <p:cNvSpPr txBox="1"/>
          <p:nvPr/>
        </p:nvSpPr>
        <p:spPr>
          <a:xfrm>
            <a:off x="408562" y="226367"/>
            <a:ext cx="6128426"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 B</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點模內壓力曲線圖比較</a:t>
            </a:r>
          </a:p>
        </p:txBody>
      </p:sp>
      <p:pic>
        <p:nvPicPr>
          <p:cNvPr id="3" name="圖片 2">
            <a:extLst>
              <a:ext uri="{FF2B5EF4-FFF2-40B4-BE49-F238E27FC236}">
                <a16:creationId xmlns:a16="http://schemas.microsoft.com/office/drawing/2014/main" id="{7488776F-F332-4FDD-34B6-53DFE87B3D7E}"/>
              </a:ext>
            </a:extLst>
          </p:cNvPr>
          <p:cNvPicPr>
            <a:picLocks noChangeAspect="1"/>
          </p:cNvPicPr>
          <p:nvPr/>
        </p:nvPicPr>
        <p:blipFill>
          <a:blip r:embed="rId2"/>
          <a:stretch>
            <a:fillRect/>
          </a:stretch>
        </p:blipFill>
        <p:spPr>
          <a:xfrm>
            <a:off x="241045" y="1289542"/>
            <a:ext cx="3231730" cy="4705542"/>
          </a:xfrm>
          <a:prstGeom prst="rect">
            <a:avLst/>
          </a:prstGeom>
        </p:spPr>
      </p:pic>
      <p:pic>
        <p:nvPicPr>
          <p:cNvPr id="4" name="圖片 3">
            <a:extLst>
              <a:ext uri="{FF2B5EF4-FFF2-40B4-BE49-F238E27FC236}">
                <a16:creationId xmlns:a16="http://schemas.microsoft.com/office/drawing/2014/main" id="{76B7A6FE-28CF-97B3-63AA-69A81B022B2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76137" y="1007900"/>
            <a:ext cx="8463573" cy="5268825"/>
          </a:xfrm>
          <a:prstGeom prst="rect">
            <a:avLst/>
          </a:prstGeom>
        </p:spPr>
      </p:pic>
    </p:spTree>
    <p:extLst>
      <p:ext uri="{BB962C8B-B14F-4D97-AF65-F5344CB8AC3E}">
        <p14:creationId xmlns:p14="http://schemas.microsoft.com/office/powerpoint/2010/main" val="19047303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E7F22-2EC2-DFB3-1AF9-23AD2C1718F7}"/>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60341915-FAB8-052E-7052-DA191C7E07E2}"/>
              </a:ext>
            </a:extLst>
          </p:cNvPr>
          <p:cNvSpPr txBox="1"/>
          <p:nvPr/>
        </p:nvSpPr>
        <p:spPr>
          <a:xfrm>
            <a:off x="408562" y="226367"/>
            <a:ext cx="6128426"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 C</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點模內壓力曲線圖比較</a:t>
            </a:r>
          </a:p>
        </p:txBody>
      </p:sp>
      <p:pic>
        <p:nvPicPr>
          <p:cNvPr id="3" name="圖片 2">
            <a:extLst>
              <a:ext uri="{FF2B5EF4-FFF2-40B4-BE49-F238E27FC236}">
                <a16:creationId xmlns:a16="http://schemas.microsoft.com/office/drawing/2014/main" id="{D1A17C7F-2132-3EEA-539A-61F26B532E46}"/>
              </a:ext>
            </a:extLst>
          </p:cNvPr>
          <p:cNvPicPr>
            <a:picLocks noChangeAspect="1"/>
          </p:cNvPicPr>
          <p:nvPr/>
        </p:nvPicPr>
        <p:blipFill>
          <a:blip r:embed="rId2"/>
          <a:stretch>
            <a:fillRect/>
          </a:stretch>
        </p:blipFill>
        <p:spPr>
          <a:xfrm>
            <a:off x="241045" y="1289542"/>
            <a:ext cx="3231730" cy="4705542"/>
          </a:xfrm>
          <a:prstGeom prst="rect">
            <a:avLst/>
          </a:prstGeom>
        </p:spPr>
      </p:pic>
      <p:pic>
        <p:nvPicPr>
          <p:cNvPr id="4" name="圖片 3">
            <a:extLst>
              <a:ext uri="{FF2B5EF4-FFF2-40B4-BE49-F238E27FC236}">
                <a16:creationId xmlns:a16="http://schemas.microsoft.com/office/drawing/2014/main" id="{09F9CEAD-07EE-CEBC-F538-8399964E097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81581" y="1007900"/>
            <a:ext cx="8452684" cy="5268825"/>
          </a:xfrm>
          <a:prstGeom prst="rect">
            <a:avLst/>
          </a:prstGeom>
        </p:spPr>
      </p:pic>
    </p:spTree>
    <p:extLst>
      <p:ext uri="{BB962C8B-B14F-4D97-AF65-F5344CB8AC3E}">
        <p14:creationId xmlns:p14="http://schemas.microsoft.com/office/powerpoint/2010/main" val="12121364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64576-78A6-8E08-96EA-B7D4E31024DE}"/>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03A0C7BB-32E5-2623-B944-2EA65521AD73}"/>
              </a:ext>
            </a:extLst>
          </p:cNvPr>
          <p:cNvSpPr txBox="1"/>
          <p:nvPr/>
        </p:nvSpPr>
        <p:spPr>
          <a:xfrm>
            <a:off x="408561" y="226367"/>
            <a:ext cx="9825208"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8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A1</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肉厚</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2.66mm)</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紅外線熔膠最高溫度曲線圖比較</a:t>
            </a:r>
          </a:p>
        </p:txBody>
      </p:sp>
      <p:pic>
        <p:nvPicPr>
          <p:cNvPr id="2" name="圖片 1">
            <a:extLst>
              <a:ext uri="{FF2B5EF4-FFF2-40B4-BE49-F238E27FC236}">
                <a16:creationId xmlns:a16="http://schemas.microsoft.com/office/drawing/2014/main" id="{25E20175-78C8-1F3A-8CB2-D9B46A8D8D5F}"/>
              </a:ext>
            </a:extLst>
          </p:cNvPr>
          <p:cNvPicPr>
            <a:picLocks noChangeAspect="1"/>
          </p:cNvPicPr>
          <p:nvPr/>
        </p:nvPicPr>
        <p:blipFill>
          <a:blip r:embed="rId2"/>
          <a:stretch>
            <a:fillRect/>
          </a:stretch>
        </p:blipFill>
        <p:spPr>
          <a:xfrm>
            <a:off x="241045" y="1289542"/>
            <a:ext cx="3231730" cy="4705542"/>
          </a:xfrm>
          <a:prstGeom prst="rect">
            <a:avLst/>
          </a:prstGeom>
        </p:spPr>
      </p:pic>
      <p:sp>
        <p:nvSpPr>
          <p:cNvPr id="3" name="文字方塊 2">
            <a:extLst>
              <a:ext uri="{FF2B5EF4-FFF2-40B4-BE49-F238E27FC236}">
                <a16:creationId xmlns:a16="http://schemas.microsoft.com/office/drawing/2014/main" id="{49214DA8-60B8-1B6C-41BB-2354A506C98A}"/>
              </a:ext>
            </a:extLst>
          </p:cNvPr>
          <p:cNvSpPr txBox="1"/>
          <p:nvPr/>
        </p:nvSpPr>
        <p:spPr>
          <a:xfrm>
            <a:off x="1974715" y="2816318"/>
            <a:ext cx="476655" cy="369332"/>
          </a:xfrm>
          <a:prstGeom prst="rect">
            <a:avLst/>
          </a:prstGeom>
          <a:noFill/>
        </p:spPr>
        <p:txBody>
          <a:bodyPr wrap="square" rtlCol="0">
            <a:spAutoFit/>
          </a:bodyPr>
          <a:lstStyle/>
          <a:p>
            <a:pPr algn="ctr"/>
            <a:r>
              <a:rPr lang="en-US" altLang="zh-TW" b="1" dirty="0">
                <a:solidFill>
                  <a:srgbClr val="FF0000"/>
                </a:solidFill>
                <a:highlight>
                  <a:srgbClr val="FFFF00"/>
                </a:highlight>
                <a:latin typeface="Times New Roman" panose="02020603050405020304" pitchFamily="18" charset="0"/>
                <a:cs typeface="Times New Roman" panose="02020603050405020304" pitchFamily="18" charset="0"/>
              </a:rPr>
              <a:t>A1</a:t>
            </a:r>
            <a:endParaRPr lang="zh-TW" altLang="en-US"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4" name="文字方塊 3">
            <a:extLst>
              <a:ext uri="{FF2B5EF4-FFF2-40B4-BE49-F238E27FC236}">
                <a16:creationId xmlns:a16="http://schemas.microsoft.com/office/drawing/2014/main" id="{E3B94B70-6FE7-E5B6-5C51-36FA6D0EAAD0}"/>
              </a:ext>
            </a:extLst>
          </p:cNvPr>
          <p:cNvSpPr txBox="1"/>
          <p:nvPr/>
        </p:nvSpPr>
        <p:spPr>
          <a:xfrm>
            <a:off x="2571332" y="3098171"/>
            <a:ext cx="476655" cy="369332"/>
          </a:xfrm>
          <a:prstGeom prst="rect">
            <a:avLst/>
          </a:prstGeom>
          <a:noFill/>
        </p:spPr>
        <p:txBody>
          <a:bodyPr wrap="square" rtlCol="0">
            <a:spAutoFit/>
          </a:bodyPr>
          <a:lstStyle/>
          <a:p>
            <a:pPr algn="ctr"/>
            <a:r>
              <a:rPr lang="en-US" altLang="zh-TW" b="1" dirty="0">
                <a:solidFill>
                  <a:srgbClr val="FF0000"/>
                </a:solidFill>
                <a:highlight>
                  <a:srgbClr val="FFFF00"/>
                </a:highlight>
                <a:latin typeface="Times New Roman" panose="02020603050405020304" pitchFamily="18" charset="0"/>
                <a:cs typeface="Times New Roman" panose="02020603050405020304" pitchFamily="18" charset="0"/>
              </a:rPr>
              <a:t>A2</a:t>
            </a:r>
            <a:endParaRPr lang="zh-TW" altLang="en-US"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pic>
        <p:nvPicPr>
          <p:cNvPr id="5" name="圖片 4">
            <a:extLst>
              <a:ext uri="{FF2B5EF4-FFF2-40B4-BE49-F238E27FC236}">
                <a16:creationId xmlns:a16="http://schemas.microsoft.com/office/drawing/2014/main" id="{42BCC892-4BB7-2B89-5815-5CB64BEC87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76137" y="1007900"/>
            <a:ext cx="8463573" cy="5268825"/>
          </a:xfrm>
          <a:prstGeom prst="rect">
            <a:avLst/>
          </a:prstGeom>
        </p:spPr>
      </p:pic>
    </p:spTree>
    <p:extLst>
      <p:ext uri="{BB962C8B-B14F-4D97-AF65-F5344CB8AC3E}">
        <p14:creationId xmlns:p14="http://schemas.microsoft.com/office/powerpoint/2010/main" val="41833730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0CE42-FC4A-0B8A-D211-1CA0C7B9EE73}"/>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6746E76F-A052-F38F-A6CA-903C25F08027}"/>
              </a:ext>
            </a:extLst>
          </p:cNvPr>
          <p:cNvSpPr txBox="1"/>
          <p:nvPr/>
        </p:nvSpPr>
        <p:spPr>
          <a:xfrm>
            <a:off x="408562" y="226367"/>
            <a:ext cx="9319332"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A2</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肉厚</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3.79mm)</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紅外線熔膠溫度曲線圖比較</a:t>
            </a:r>
          </a:p>
        </p:txBody>
      </p:sp>
      <p:pic>
        <p:nvPicPr>
          <p:cNvPr id="5" name="圖片 4">
            <a:extLst>
              <a:ext uri="{FF2B5EF4-FFF2-40B4-BE49-F238E27FC236}">
                <a16:creationId xmlns:a16="http://schemas.microsoft.com/office/drawing/2014/main" id="{6F992B65-901E-7833-7CFF-A6C9E9A3E185}"/>
              </a:ext>
            </a:extLst>
          </p:cNvPr>
          <p:cNvPicPr>
            <a:picLocks noChangeAspect="1"/>
          </p:cNvPicPr>
          <p:nvPr/>
        </p:nvPicPr>
        <p:blipFill>
          <a:blip r:embed="rId2"/>
          <a:stretch>
            <a:fillRect/>
          </a:stretch>
        </p:blipFill>
        <p:spPr>
          <a:xfrm>
            <a:off x="241045" y="1289542"/>
            <a:ext cx="3231730" cy="4705542"/>
          </a:xfrm>
          <a:prstGeom prst="rect">
            <a:avLst/>
          </a:prstGeom>
        </p:spPr>
      </p:pic>
      <p:sp>
        <p:nvSpPr>
          <p:cNvPr id="9" name="文字方塊 8">
            <a:extLst>
              <a:ext uri="{FF2B5EF4-FFF2-40B4-BE49-F238E27FC236}">
                <a16:creationId xmlns:a16="http://schemas.microsoft.com/office/drawing/2014/main" id="{99F162AF-D980-24B5-A050-30BAEFF04A33}"/>
              </a:ext>
            </a:extLst>
          </p:cNvPr>
          <p:cNvSpPr txBox="1"/>
          <p:nvPr/>
        </p:nvSpPr>
        <p:spPr>
          <a:xfrm>
            <a:off x="1974715" y="2816318"/>
            <a:ext cx="476655" cy="369332"/>
          </a:xfrm>
          <a:prstGeom prst="rect">
            <a:avLst/>
          </a:prstGeom>
          <a:noFill/>
        </p:spPr>
        <p:txBody>
          <a:bodyPr wrap="square" rtlCol="0">
            <a:spAutoFit/>
          </a:bodyPr>
          <a:lstStyle/>
          <a:p>
            <a:pPr algn="ctr"/>
            <a:r>
              <a:rPr lang="en-US" altLang="zh-TW" b="1" dirty="0">
                <a:solidFill>
                  <a:srgbClr val="FF0000"/>
                </a:solidFill>
                <a:highlight>
                  <a:srgbClr val="FFFF00"/>
                </a:highlight>
                <a:latin typeface="Times New Roman" panose="02020603050405020304" pitchFamily="18" charset="0"/>
                <a:cs typeface="Times New Roman" panose="02020603050405020304" pitchFamily="18" charset="0"/>
              </a:rPr>
              <a:t>A1</a:t>
            </a:r>
            <a:endParaRPr lang="zh-TW" altLang="en-US"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10" name="文字方塊 9">
            <a:extLst>
              <a:ext uri="{FF2B5EF4-FFF2-40B4-BE49-F238E27FC236}">
                <a16:creationId xmlns:a16="http://schemas.microsoft.com/office/drawing/2014/main" id="{51014CF8-69B1-9AFD-75B4-DC173664AA70}"/>
              </a:ext>
            </a:extLst>
          </p:cNvPr>
          <p:cNvSpPr txBox="1"/>
          <p:nvPr/>
        </p:nvSpPr>
        <p:spPr>
          <a:xfrm>
            <a:off x="2571332" y="3098171"/>
            <a:ext cx="476655" cy="369332"/>
          </a:xfrm>
          <a:prstGeom prst="rect">
            <a:avLst/>
          </a:prstGeom>
          <a:noFill/>
        </p:spPr>
        <p:txBody>
          <a:bodyPr wrap="square" rtlCol="0">
            <a:spAutoFit/>
          </a:bodyPr>
          <a:lstStyle/>
          <a:p>
            <a:pPr algn="ctr"/>
            <a:r>
              <a:rPr lang="en-US" altLang="zh-TW" b="1" dirty="0">
                <a:solidFill>
                  <a:srgbClr val="FF0000"/>
                </a:solidFill>
                <a:highlight>
                  <a:srgbClr val="FFFF00"/>
                </a:highlight>
                <a:latin typeface="Times New Roman" panose="02020603050405020304" pitchFamily="18" charset="0"/>
                <a:cs typeface="Times New Roman" panose="02020603050405020304" pitchFamily="18" charset="0"/>
              </a:rPr>
              <a:t>A2</a:t>
            </a:r>
            <a:endParaRPr lang="zh-TW" altLang="en-US"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pic>
        <p:nvPicPr>
          <p:cNvPr id="2" name="圖片 1">
            <a:extLst>
              <a:ext uri="{FF2B5EF4-FFF2-40B4-BE49-F238E27FC236}">
                <a16:creationId xmlns:a16="http://schemas.microsoft.com/office/drawing/2014/main" id="{2D0A0F0B-23B2-194B-AE95-4C47096E83B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78227" y="1007900"/>
            <a:ext cx="8459392" cy="5268825"/>
          </a:xfrm>
          <a:prstGeom prst="rect">
            <a:avLst/>
          </a:prstGeom>
        </p:spPr>
      </p:pic>
    </p:spTree>
    <p:extLst>
      <p:ext uri="{BB962C8B-B14F-4D97-AF65-F5344CB8AC3E}">
        <p14:creationId xmlns:p14="http://schemas.microsoft.com/office/powerpoint/2010/main" val="14744695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C8C767F-081A-41C8-B3AC-6BB262FBC409}"/>
              </a:ext>
            </a:extLst>
          </p:cNvPr>
          <p:cNvSpPr>
            <a:spLocks noGrp="1"/>
          </p:cNvSpPr>
          <p:nvPr>
            <p:ph type="title"/>
          </p:nvPr>
        </p:nvSpPr>
        <p:spPr/>
        <p:txBody>
          <a:bodyPr/>
          <a:lstStyle/>
          <a:p>
            <a:r>
              <a:rPr lang="zh-TW" altLang="en-US" dirty="0"/>
              <a:t>說明</a:t>
            </a:r>
          </a:p>
        </p:txBody>
      </p:sp>
      <p:sp>
        <p:nvSpPr>
          <p:cNvPr id="3" name="內容版面配置區 2">
            <a:extLst>
              <a:ext uri="{FF2B5EF4-FFF2-40B4-BE49-F238E27FC236}">
                <a16:creationId xmlns:a16="http://schemas.microsoft.com/office/drawing/2014/main" id="{6806BAA5-DED2-4E2E-B4E8-0C0247CEDE8D}"/>
              </a:ext>
            </a:extLst>
          </p:cNvPr>
          <p:cNvSpPr>
            <a:spLocks noGrp="1"/>
          </p:cNvSpPr>
          <p:nvPr>
            <p:ph idx="1"/>
          </p:nvPr>
        </p:nvSpPr>
        <p:spPr>
          <a:xfrm>
            <a:off x="838199" y="1825625"/>
            <a:ext cx="10899531" cy="4351338"/>
          </a:xfrm>
        </p:spPr>
        <p:txBody>
          <a:bodyPr>
            <a:normAutofit fontScale="92500" lnSpcReduction="10000"/>
          </a:bodyPr>
          <a:lstStyle/>
          <a:p>
            <a:pPr marL="0" indent="0">
              <a:lnSpc>
                <a:spcPct val="110000"/>
              </a:lnSpc>
              <a:buNone/>
            </a:pPr>
            <a:r>
              <a:rPr lang="zh-TW" altLang="en-US" dirty="0">
                <a:latin typeface="+mn-ea"/>
              </a:rPr>
              <a:t>在相同製程參數下比較三種不同</a:t>
            </a:r>
            <a:r>
              <a:rPr lang="en-US" altLang="zh-TW" dirty="0">
                <a:latin typeface="+mn-ea"/>
              </a:rPr>
              <a:t>HIPS</a:t>
            </a:r>
            <a:r>
              <a:rPr lang="zh-TW" altLang="en-US" dirty="0">
                <a:latin typeface="+mn-ea"/>
              </a:rPr>
              <a:t>塑料</a:t>
            </a:r>
            <a:r>
              <a:rPr lang="zh-TW" altLang="en-US" dirty="0">
                <a:latin typeface="PMingLiU" panose="02020500000000000000" pitchFamily="18" charset="-120"/>
                <a:ea typeface="PMingLiU" panose="02020500000000000000" pitchFamily="18" charset="-120"/>
              </a:rPr>
              <a:t>，結果如下</a:t>
            </a:r>
            <a:r>
              <a:rPr lang="en-US" altLang="zh-TW" dirty="0">
                <a:latin typeface="PMingLiU" panose="02020500000000000000" pitchFamily="18" charset="-120"/>
                <a:ea typeface="PMingLiU" panose="02020500000000000000" pitchFamily="18" charset="-120"/>
              </a:rPr>
              <a:t>:</a:t>
            </a:r>
            <a:endParaRPr lang="en-US" altLang="zh-TW" dirty="0">
              <a:latin typeface="+mn-ea"/>
            </a:endParaRPr>
          </a:p>
          <a:p>
            <a:pPr>
              <a:lnSpc>
                <a:spcPct val="110000"/>
              </a:lnSpc>
              <a:buFont typeface="Wingdings" panose="05000000000000000000" pitchFamily="2" charset="2"/>
              <a:buChar char="n"/>
            </a:pPr>
            <a:r>
              <a:rPr lang="zh-TW" altLang="en-US" dirty="0">
                <a:latin typeface="+mn-ea"/>
              </a:rPr>
              <a:t>不同塑料對</a:t>
            </a:r>
            <a:r>
              <a:rPr lang="zh-TW" altLang="en-US" dirty="0">
                <a:latin typeface="+mn-ea"/>
                <a:cs typeface="Times New Roman" panose="02020603050405020304" pitchFamily="18" charset="0"/>
              </a:rPr>
              <a:t>螺桿位置曲線的影響不明顯</a:t>
            </a:r>
            <a:endParaRPr lang="en-US" altLang="zh-TW" dirty="0">
              <a:latin typeface="+mn-ea"/>
              <a:cs typeface="Times New Roman" panose="02020603050405020304" pitchFamily="18" charset="0"/>
            </a:endParaRPr>
          </a:p>
          <a:p>
            <a:pPr>
              <a:lnSpc>
                <a:spcPct val="110000"/>
              </a:lnSpc>
              <a:buFont typeface="Wingdings" panose="05000000000000000000" pitchFamily="2" charset="2"/>
              <a:buChar char="n"/>
            </a:pPr>
            <a:r>
              <a:rPr lang="zh-TW" altLang="en-US" dirty="0">
                <a:latin typeface="+mn-ea"/>
              </a:rPr>
              <a:t>在相同製程參數下，升溫比較</a:t>
            </a:r>
            <a:r>
              <a:rPr lang="en-US" altLang="zh-TW" dirty="0">
                <a:latin typeface="+mn-ea"/>
              </a:rPr>
              <a:t>AS-4(</a:t>
            </a:r>
            <a:r>
              <a:rPr lang="zh-TW" altLang="en-US" dirty="0">
                <a:latin typeface="+mn-ea"/>
              </a:rPr>
              <a:t>溫度</a:t>
            </a:r>
            <a:r>
              <a:rPr lang="en-US" altLang="zh-TW" dirty="0">
                <a:latin typeface="+mn-ea"/>
              </a:rPr>
              <a:t>205.3</a:t>
            </a:r>
            <a:r>
              <a:rPr lang="zh-TW" altLang="en-US" dirty="0">
                <a:latin typeface="+mn-ea"/>
              </a:rPr>
              <a:t>升溫</a:t>
            </a:r>
            <a:r>
              <a:rPr lang="en-US" altLang="zh-TW" dirty="0">
                <a:latin typeface="+mn-ea"/>
              </a:rPr>
              <a:t>16.3℃)&gt;AS-1(</a:t>
            </a:r>
            <a:r>
              <a:rPr lang="zh-TW" altLang="en-US" dirty="0">
                <a:latin typeface="+mn-ea"/>
              </a:rPr>
              <a:t>溫度</a:t>
            </a:r>
            <a:r>
              <a:rPr lang="en-US" altLang="zh-TW" dirty="0">
                <a:latin typeface="+mn-ea"/>
              </a:rPr>
              <a:t>205.1</a:t>
            </a:r>
            <a:r>
              <a:rPr lang="zh-TW" altLang="en-US" dirty="0">
                <a:latin typeface="+mn-ea"/>
              </a:rPr>
              <a:t>升溫</a:t>
            </a:r>
            <a:r>
              <a:rPr lang="en-US" altLang="zh-TW" dirty="0">
                <a:latin typeface="+mn-ea"/>
              </a:rPr>
              <a:t>16.1℃  )&gt;AS-2</a:t>
            </a:r>
            <a:r>
              <a:rPr lang="zh-TW" altLang="en-US" dirty="0">
                <a:latin typeface="+mn-ea"/>
              </a:rPr>
              <a:t> </a:t>
            </a:r>
            <a:r>
              <a:rPr lang="en-US" altLang="zh-TW" dirty="0">
                <a:latin typeface="+mn-ea"/>
              </a:rPr>
              <a:t>(</a:t>
            </a:r>
            <a:r>
              <a:rPr lang="zh-TW" altLang="en-US" dirty="0">
                <a:latin typeface="+mn-ea"/>
              </a:rPr>
              <a:t>溫度</a:t>
            </a:r>
            <a:r>
              <a:rPr lang="en-US" altLang="zh-TW" dirty="0">
                <a:latin typeface="+mn-ea"/>
              </a:rPr>
              <a:t>204.7</a:t>
            </a:r>
            <a:r>
              <a:rPr lang="zh-TW" altLang="en-US" dirty="0">
                <a:latin typeface="+mn-ea"/>
              </a:rPr>
              <a:t>升溫</a:t>
            </a:r>
            <a:r>
              <a:rPr lang="en-US" altLang="zh-TW" dirty="0">
                <a:latin typeface="+mn-ea"/>
              </a:rPr>
              <a:t>15.7℃ )&gt;AS-3(</a:t>
            </a:r>
            <a:r>
              <a:rPr lang="zh-TW" altLang="en-US" dirty="0">
                <a:latin typeface="+mn-ea"/>
              </a:rPr>
              <a:t>溫度</a:t>
            </a:r>
            <a:r>
              <a:rPr lang="en-US" altLang="zh-TW" dirty="0">
                <a:latin typeface="+mn-ea"/>
              </a:rPr>
              <a:t>203.5</a:t>
            </a:r>
            <a:r>
              <a:rPr lang="zh-TW" altLang="en-US" dirty="0">
                <a:latin typeface="+mn-ea"/>
              </a:rPr>
              <a:t>升溫</a:t>
            </a:r>
            <a:r>
              <a:rPr lang="en-US" altLang="zh-TW" dirty="0">
                <a:latin typeface="+mn-ea"/>
              </a:rPr>
              <a:t>14.5℃ )</a:t>
            </a:r>
            <a:r>
              <a:rPr lang="zh-TW" altLang="en-US" dirty="0">
                <a:latin typeface="+mn-ea"/>
              </a:rPr>
              <a:t>，</a:t>
            </a:r>
            <a:r>
              <a:rPr lang="en-US" altLang="zh-TW" dirty="0">
                <a:latin typeface="+mn-ea"/>
              </a:rPr>
              <a:t>AS-4</a:t>
            </a:r>
            <a:r>
              <a:rPr lang="zh-TW" altLang="en-US" dirty="0">
                <a:latin typeface="+mn-ea"/>
              </a:rPr>
              <a:t>升溫較高</a:t>
            </a:r>
            <a:endParaRPr lang="en-US" altLang="zh-TW" dirty="0">
              <a:latin typeface="+mn-ea"/>
            </a:endParaRPr>
          </a:p>
          <a:p>
            <a:pPr>
              <a:lnSpc>
                <a:spcPct val="110000"/>
              </a:lnSpc>
              <a:buFont typeface="Wingdings" panose="05000000000000000000" pitchFamily="2" charset="2"/>
              <a:buChar char="n"/>
            </a:pPr>
            <a:r>
              <a:rPr lang="zh-TW" altLang="en-US" dirty="0">
                <a:latin typeface="+mn-ea"/>
              </a:rPr>
              <a:t>在相同製程參數下，三者的油壓壓力及</a:t>
            </a:r>
            <a:r>
              <a:rPr lang="zh-TW" altLang="en-US" dirty="0">
                <a:latin typeface="+mn-ea"/>
                <a:cs typeface="Times New Roman" panose="02020603050405020304" pitchFamily="18" charset="0"/>
              </a:rPr>
              <a:t>噴嘴壓力曲線相近，</a:t>
            </a:r>
            <a:r>
              <a:rPr lang="en-US" altLang="zh-TW" dirty="0">
                <a:latin typeface="PMingLiU" panose="02020500000000000000" pitchFamily="18" charset="-120"/>
                <a:ea typeface="PMingLiU" panose="02020500000000000000" pitchFamily="18" charset="-120"/>
                <a:cs typeface="Times New Roman" panose="02020603050405020304" pitchFamily="18" charset="0"/>
              </a:rPr>
              <a:t>A</a:t>
            </a:r>
            <a:r>
              <a:rPr lang="en-US" altLang="zh-TW" dirty="0">
                <a:latin typeface="+mn-ea"/>
              </a:rPr>
              <a:t>S-3</a:t>
            </a:r>
            <a:r>
              <a:rPr lang="zh-TW" altLang="en-US" dirty="0">
                <a:latin typeface="+mn-ea"/>
              </a:rPr>
              <a:t>略</a:t>
            </a:r>
            <a:r>
              <a:rPr lang="en-US" altLang="zh-TW" dirty="0">
                <a:latin typeface="+mn-ea"/>
              </a:rPr>
              <a:t>&gt;</a:t>
            </a:r>
            <a:r>
              <a:rPr lang="zh-TW" altLang="en-US" dirty="0">
                <a:latin typeface="+mn-ea"/>
              </a:rPr>
              <a:t> </a:t>
            </a:r>
            <a:r>
              <a:rPr lang="en-US" altLang="zh-TW" dirty="0">
                <a:latin typeface="+mn-ea"/>
              </a:rPr>
              <a:t>AS-1</a:t>
            </a:r>
            <a:r>
              <a:rPr lang="zh-TW" altLang="en-US" dirty="0">
                <a:latin typeface="+mn-ea"/>
              </a:rPr>
              <a:t>略</a:t>
            </a:r>
            <a:r>
              <a:rPr lang="en-US" altLang="zh-TW" dirty="0">
                <a:latin typeface="+mn-ea"/>
              </a:rPr>
              <a:t>&gt;</a:t>
            </a:r>
            <a:r>
              <a:rPr lang="zh-TW" altLang="en-US" dirty="0">
                <a:latin typeface="+mn-ea"/>
              </a:rPr>
              <a:t> </a:t>
            </a:r>
            <a:r>
              <a:rPr lang="en-US" altLang="zh-TW" dirty="0">
                <a:latin typeface="+mn-ea"/>
              </a:rPr>
              <a:t>AS-2</a:t>
            </a:r>
            <a:r>
              <a:rPr lang="zh-TW" altLang="en-US" dirty="0">
                <a:latin typeface="+mn-ea"/>
              </a:rPr>
              <a:t>略</a:t>
            </a:r>
            <a:r>
              <a:rPr lang="en-US" altLang="zh-TW" dirty="0">
                <a:latin typeface="+mn-ea"/>
              </a:rPr>
              <a:t>&gt; AS-4</a:t>
            </a:r>
            <a:r>
              <a:rPr lang="zh-TW" altLang="en-US" dirty="0">
                <a:latin typeface="+mn-ea"/>
                <a:cs typeface="Times New Roman" panose="02020603050405020304" pitchFamily="18" charset="0"/>
              </a:rPr>
              <a:t> ，但影響程度不明顯</a:t>
            </a:r>
            <a:r>
              <a:rPr lang="zh-TW" altLang="en-US" dirty="0">
                <a:latin typeface="PMingLiU" panose="02020500000000000000" pitchFamily="18" charset="-120"/>
                <a:ea typeface="PMingLiU" panose="02020500000000000000" pitchFamily="18" charset="-120"/>
                <a:cs typeface="Times New Roman" panose="02020603050405020304" pitchFamily="18" charset="0"/>
              </a:rPr>
              <a:t>，</a:t>
            </a:r>
            <a:endParaRPr lang="en-US" altLang="zh-TW" dirty="0">
              <a:latin typeface="+mn-ea"/>
              <a:cs typeface="Times New Roman" panose="02020603050405020304" pitchFamily="18" charset="0"/>
            </a:endParaRPr>
          </a:p>
          <a:p>
            <a:pPr>
              <a:lnSpc>
                <a:spcPct val="110000"/>
              </a:lnSpc>
              <a:buFont typeface="Wingdings" panose="05000000000000000000" pitchFamily="2" charset="2"/>
              <a:buChar char="n"/>
            </a:pPr>
            <a:r>
              <a:rPr lang="zh-TW" altLang="en-US" dirty="0">
                <a:latin typeface="+mn-ea"/>
              </a:rPr>
              <a:t>在相同製程參數下，三者的的</a:t>
            </a:r>
            <a:r>
              <a:rPr lang="zh-TW" altLang="en-US" dirty="0">
                <a:latin typeface="+mn-ea"/>
                <a:cs typeface="Times New Roman" panose="02020603050405020304" pitchFamily="18" charset="0"/>
              </a:rPr>
              <a:t>模內壓力曲線相近，</a:t>
            </a:r>
            <a:r>
              <a:rPr lang="en-US" altLang="zh-TW" dirty="0">
                <a:latin typeface="PMingLiU" panose="02020500000000000000" pitchFamily="18" charset="-120"/>
                <a:ea typeface="PMingLiU" panose="02020500000000000000" pitchFamily="18" charset="-120"/>
                <a:cs typeface="Times New Roman" panose="02020603050405020304" pitchFamily="18" charset="0"/>
              </a:rPr>
              <a:t> A</a:t>
            </a:r>
            <a:r>
              <a:rPr lang="en-US" altLang="zh-TW" dirty="0">
                <a:latin typeface="+mn-ea"/>
              </a:rPr>
              <a:t>S-4</a:t>
            </a:r>
            <a:r>
              <a:rPr lang="zh-TW" altLang="en-US" dirty="0">
                <a:latin typeface="+mn-ea"/>
              </a:rPr>
              <a:t>略</a:t>
            </a:r>
            <a:r>
              <a:rPr lang="en-US" altLang="zh-TW" dirty="0">
                <a:latin typeface="+mn-ea"/>
              </a:rPr>
              <a:t>&gt;</a:t>
            </a:r>
            <a:r>
              <a:rPr lang="zh-TW" altLang="en-US" dirty="0">
                <a:latin typeface="+mn-ea"/>
              </a:rPr>
              <a:t> </a:t>
            </a:r>
            <a:r>
              <a:rPr lang="en-US" altLang="zh-TW" dirty="0">
                <a:latin typeface="+mn-ea"/>
              </a:rPr>
              <a:t>AS-2</a:t>
            </a:r>
            <a:r>
              <a:rPr lang="zh-TW" altLang="en-US" dirty="0">
                <a:latin typeface="+mn-ea"/>
              </a:rPr>
              <a:t>略</a:t>
            </a:r>
            <a:r>
              <a:rPr lang="en-US" altLang="zh-TW" dirty="0">
                <a:latin typeface="+mn-ea"/>
              </a:rPr>
              <a:t>&gt;</a:t>
            </a:r>
            <a:r>
              <a:rPr lang="zh-TW" altLang="en-US" dirty="0">
                <a:latin typeface="+mn-ea"/>
              </a:rPr>
              <a:t> </a:t>
            </a:r>
            <a:r>
              <a:rPr lang="en-US" altLang="zh-TW" dirty="0">
                <a:latin typeface="+mn-ea"/>
              </a:rPr>
              <a:t>AS-1</a:t>
            </a:r>
            <a:r>
              <a:rPr lang="zh-TW" altLang="en-US" dirty="0">
                <a:latin typeface="+mn-ea"/>
              </a:rPr>
              <a:t>略</a:t>
            </a:r>
            <a:r>
              <a:rPr lang="en-US" altLang="zh-TW" dirty="0">
                <a:latin typeface="+mn-ea"/>
              </a:rPr>
              <a:t>&gt; AS-3</a:t>
            </a:r>
            <a:r>
              <a:rPr lang="zh-TW" altLang="en-US" dirty="0">
                <a:latin typeface="+mn-ea"/>
                <a:cs typeface="Times New Roman" panose="02020603050405020304" pitchFamily="18" charset="0"/>
              </a:rPr>
              <a:t> ，但影響程度不明顯</a:t>
            </a:r>
            <a:endParaRPr lang="zh-TW" altLang="en-US" dirty="0">
              <a:latin typeface="+mn-ea"/>
            </a:endParaRPr>
          </a:p>
        </p:txBody>
      </p:sp>
    </p:spTree>
    <p:extLst>
      <p:ext uri="{BB962C8B-B14F-4D97-AF65-F5344CB8AC3E}">
        <p14:creationId xmlns:p14="http://schemas.microsoft.com/office/powerpoint/2010/main" val="773079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DCFF5FD-84DA-B8C4-FA0A-A57875971EC9}"/>
              </a:ext>
            </a:extLst>
          </p:cNvPr>
          <p:cNvSpPr>
            <a:spLocks noGrp="1"/>
          </p:cNvSpPr>
          <p:nvPr>
            <p:ph type="title"/>
          </p:nvPr>
        </p:nvSpPr>
        <p:spPr/>
        <p:txBody>
          <a:bodyPr/>
          <a:lstStyle/>
          <a:p>
            <a:pPr algn="ctr"/>
            <a:r>
              <a:rPr lang="zh-TW" altLang="en-US" dirty="0">
                <a:latin typeface="Times New Roman" panose="02020603050405020304" pitchFamily="18" charset="0"/>
                <a:ea typeface="標楷體" panose="03000509000000000000" pitchFamily="65" charset="-120"/>
              </a:rPr>
              <a:t>數據比較 </a:t>
            </a:r>
            <a:r>
              <a:rPr lang="en-US" altLang="zh-TW" dirty="0">
                <a:latin typeface="Times New Roman" panose="02020603050405020304" pitchFamily="18" charset="0"/>
                <a:ea typeface="標楷體" panose="03000509000000000000" pitchFamily="65" charset="-120"/>
              </a:rPr>
              <a:t>(</a:t>
            </a:r>
            <a:r>
              <a:rPr lang="zh-TW" altLang="en-US" dirty="0">
                <a:latin typeface="Times New Roman" panose="02020603050405020304" pitchFamily="18" charset="0"/>
                <a:ea typeface="標楷體" panose="03000509000000000000" pitchFamily="65" charset="-120"/>
              </a:rPr>
              <a:t>四支材料</a:t>
            </a:r>
            <a:r>
              <a:rPr lang="en-US" altLang="zh-TW" dirty="0">
                <a:latin typeface="Times New Roman" panose="02020603050405020304" pitchFamily="18" charset="0"/>
                <a:ea typeface="標楷體" panose="03000509000000000000" pitchFamily="65" charset="-120"/>
              </a:rPr>
              <a:t>/</a:t>
            </a:r>
            <a:r>
              <a:rPr lang="zh-TW" altLang="en-US" dirty="0">
                <a:latin typeface="Times New Roman" panose="02020603050405020304" pitchFamily="18" charset="0"/>
                <a:ea typeface="標楷體" panose="03000509000000000000" pitchFamily="65" charset="-120"/>
              </a:rPr>
              <a:t>不同膠溫</a:t>
            </a:r>
            <a:r>
              <a:rPr lang="en-US" altLang="zh-TW" dirty="0">
                <a:latin typeface="Times New Roman" panose="02020603050405020304" pitchFamily="18" charset="0"/>
                <a:ea typeface="標楷體" panose="03000509000000000000" pitchFamily="65" charset="-120"/>
              </a:rPr>
              <a:t>/</a:t>
            </a:r>
            <a:r>
              <a:rPr lang="zh-TW" altLang="en-US" dirty="0">
                <a:latin typeface="Times New Roman" panose="02020603050405020304" pitchFamily="18" charset="0"/>
                <a:ea typeface="標楷體" panose="03000509000000000000" pitchFamily="65" charset="-120"/>
              </a:rPr>
              <a:t>不同射速</a:t>
            </a:r>
            <a:r>
              <a:rPr lang="en-US" altLang="zh-TW" dirty="0">
                <a:latin typeface="Times New Roman" panose="02020603050405020304" pitchFamily="18" charset="0"/>
                <a:ea typeface="標楷體" panose="03000509000000000000" pitchFamily="65" charset="-120"/>
              </a:rPr>
              <a:t>)</a:t>
            </a:r>
            <a:endParaRPr lang="zh-TW" altLang="en-US" dirty="0">
              <a:latin typeface="Times New Roman" panose="02020603050405020304" pitchFamily="18" charset="0"/>
              <a:ea typeface="標楷體" panose="03000509000000000000" pitchFamily="65" charset="-120"/>
            </a:endParaRPr>
          </a:p>
        </p:txBody>
      </p:sp>
      <p:sp>
        <p:nvSpPr>
          <p:cNvPr id="3" name="內容版面配置區 2">
            <a:extLst>
              <a:ext uri="{FF2B5EF4-FFF2-40B4-BE49-F238E27FC236}">
                <a16:creationId xmlns:a16="http://schemas.microsoft.com/office/drawing/2014/main" id="{E112F393-1DBD-42DE-B773-2FE1D936BB28}"/>
              </a:ext>
            </a:extLst>
          </p:cNvPr>
          <p:cNvSpPr>
            <a:spLocks noGrp="1"/>
          </p:cNvSpPr>
          <p:nvPr>
            <p:ph idx="1"/>
          </p:nvPr>
        </p:nvSpPr>
        <p:spPr>
          <a:xfrm>
            <a:off x="838200" y="1825625"/>
            <a:ext cx="10515600" cy="3004283"/>
          </a:xfrm>
        </p:spPr>
        <p:txBody>
          <a:bodyPr/>
          <a:lstStyle/>
          <a:p>
            <a:pPr marL="0" indent="0">
              <a:buNone/>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探討對射出行為</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特徵</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的影響</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buFont typeface="Wingdings" panose="05000000000000000000" pitchFamily="2" charset="2"/>
              <a:buChar char="n"/>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三支材料：</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AS-1</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AS-2</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AS-3</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AS-4</a:t>
            </a:r>
          </a:p>
          <a:p>
            <a:pPr>
              <a:buFont typeface="Wingdings" panose="05000000000000000000" pitchFamily="2" charset="2"/>
              <a:buChar char="n"/>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不同膠溫：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200</a:t>
            </a:r>
            <a:r>
              <a:rPr lang="en-US" altLang="zh-TW" dirty="0">
                <a:latin typeface="Univers" panose="020B0503020202020204" pitchFamily="34" charset="0"/>
                <a:ea typeface="標楷體" panose="03000509000000000000" pitchFamily="65" charset="-120"/>
                <a:cs typeface="Times New Roman" panose="02020603050405020304" pitchFamily="18" charset="0"/>
              </a:rPr>
              <a:t>℃</a:t>
            </a:r>
            <a:r>
              <a:rPr lang="zh-TW" altLang="en-US" dirty="0">
                <a:latin typeface="PMingLiU" panose="02020500000000000000" pitchFamily="18" charset="-120"/>
                <a:ea typeface="PMingLiU" panose="02020500000000000000" pitchFamily="18" charset="-120"/>
                <a:cs typeface="Times New Roman" panose="02020603050405020304" pitchFamily="18" charset="0"/>
              </a:rPr>
              <a:t>、</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205</a:t>
            </a:r>
            <a:r>
              <a:rPr lang="en-US" altLang="zh-TW" dirty="0">
                <a:latin typeface="Univers" panose="020B0503020202020204" pitchFamily="34" charset="0"/>
                <a:ea typeface="標楷體" panose="03000509000000000000" pitchFamily="65" charset="-120"/>
                <a:cs typeface="Times New Roman" panose="02020603050405020304" pitchFamily="18" charset="0"/>
              </a:rPr>
              <a:t>℃</a:t>
            </a:r>
            <a:r>
              <a:rPr lang="zh-TW" altLang="en-US" dirty="0">
                <a:latin typeface="PMingLiU" panose="02020500000000000000" pitchFamily="18" charset="-120"/>
                <a:ea typeface="PMingLiU" panose="02020500000000000000" pitchFamily="18"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210</a:t>
            </a:r>
            <a:r>
              <a:rPr lang="en-US" altLang="zh-TW" dirty="0">
                <a:latin typeface="Univers" panose="020B0503020202020204" pitchFamily="34" charset="0"/>
                <a:ea typeface="標楷體" panose="03000509000000000000" pitchFamily="65" charset="-120"/>
                <a:cs typeface="Times New Roman" panose="02020603050405020304" pitchFamily="18" charset="0"/>
              </a:rPr>
              <a:t>℃</a:t>
            </a:r>
          </a:p>
          <a:p>
            <a:pPr>
              <a:buFont typeface="Wingdings" panose="05000000000000000000" pitchFamily="2" charset="2"/>
              <a:buChar char="n"/>
            </a:pPr>
            <a:r>
              <a:rPr lang="en-US" altLang="zh-TW" dirty="0">
                <a:latin typeface="Univers" panose="020B0503020202020204" pitchFamily="34" charset="0"/>
                <a:ea typeface="標楷體" panose="03000509000000000000" pitchFamily="65" charset="-120"/>
                <a:cs typeface="Times New Roman" panose="02020603050405020304" pitchFamily="18" charset="0"/>
              </a:rPr>
              <a:t>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不同射速：</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20mm/s</a:t>
            </a:r>
            <a:r>
              <a:rPr lang="zh-TW" altLang="en-US" dirty="0">
                <a:latin typeface="PMingLiU" panose="02020500000000000000" pitchFamily="18" charset="-120"/>
                <a:ea typeface="PMingLiU" panose="02020500000000000000" pitchFamily="18" charset="-120"/>
                <a:cs typeface="Times New Roman" panose="02020603050405020304" pitchFamily="18" charset="0"/>
              </a:rPr>
              <a:t> 、 </a:t>
            </a:r>
            <a:r>
              <a:rPr lang="en-US" altLang="zh-TW" dirty="0">
                <a:latin typeface="Times New Roman" panose="02020603050405020304" pitchFamily="18" charset="0"/>
                <a:ea typeface="PMingLiU" panose="02020500000000000000" pitchFamily="18" charset="-120"/>
                <a:cs typeface="Times New Roman" panose="02020603050405020304" pitchFamily="18" charset="0"/>
              </a:rPr>
              <a:t>3</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0mm/s </a:t>
            </a:r>
            <a:r>
              <a:rPr lang="zh-TW" altLang="en-US" dirty="0">
                <a:latin typeface="PMingLiU" panose="02020500000000000000" pitchFamily="18" charset="-120"/>
                <a:ea typeface="PMingLiU" panose="02020500000000000000" pitchFamily="18" charset="-120"/>
                <a:cs typeface="Times New Roman" panose="02020603050405020304" pitchFamily="18" charset="0"/>
              </a:rPr>
              <a:t>、</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40mm/s</a:t>
            </a:r>
          </a:p>
          <a:p>
            <a:pPr marL="0" indent="0">
              <a:buNone/>
            </a:pPr>
            <a:r>
              <a:rPr lang="zh-TW" altLang="en-US" dirty="0"/>
              <a:t>台中精機</a:t>
            </a:r>
            <a:r>
              <a:rPr lang="en-US" altLang="zh-TW" dirty="0"/>
              <a:t>Vs-50k</a:t>
            </a:r>
            <a:r>
              <a:rPr lang="zh-TW" altLang="en-US" dirty="0"/>
              <a:t>射出機作為實驗機台</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9926209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7825222-DF1E-4F9C-A13C-A8F012D5EDDF}"/>
              </a:ext>
            </a:extLst>
          </p:cNvPr>
          <p:cNvSpPr>
            <a:spLocks noGrp="1"/>
          </p:cNvSpPr>
          <p:nvPr>
            <p:ph type="title"/>
          </p:nvPr>
        </p:nvSpPr>
        <p:spPr>
          <a:xfrm>
            <a:off x="838200" y="433754"/>
            <a:ext cx="10474569" cy="1256934"/>
          </a:xfrm>
        </p:spPr>
        <p:txBody>
          <a:bodyPr>
            <a:normAutofit/>
          </a:bodyPr>
          <a:lstStyle/>
          <a:p>
            <a:r>
              <a:rPr lang="zh-TW" altLang="en-US" dirty="0"/>
              <a:t>台中精機</a:t>
            </a:r>
            <a:r>
              <a:rPr lang="en-US" altLang="zh-TW" dirty="0"/>
              <a:t>Vs-50k</a:t>
            </a:r>
            <a:r>
              <a:rPr lang="zh-TW" altLang="en-US" dirty="0"/>
              <a:t>射出機作為實驗機台</a:t>
            </a:r>
          </a:p>
        </p:txBody>
      </p:sp>
      <p:pic>
        <p:nvPicPr>
          <p:cNvPr id="3" name="圖片 2">
            <a:extLst>
              <a:ext uri="{FF2B5EF4-FFF2-40B4-BE49-F238E27FC236}">
                <a16:creationId xmlns:a16="http://schemas.microsoft.com/office/drawing/2014/main" id="{1BCDE773-BC48-4D9B-BBE8-C8390F3BFAB7}"/>
              </a:ext>
            </a:extLst>
          </p:cNvPr>
          <p:cNvPicPr>
            <a:picLocks noChangeAspect="1"/>
          </p:cNvPicPr>
          <p:nvPr/>
        </p:nvPicPr>
        <p:blipFill>
          <a:blip r:embed="rId2"/>
          <a:stretch>
            <a:fillRect/>
          </a:stretch>
        </p:blipFill>
        <p:spPr>
          <a:xfrm>
            <a:off x="307702" y="1759484"/>
            <a:ext cx="4582897" cy="3339031"/>
          </a:xfrm>
          <a:prstGeom prst="rect">
            <a:avLst/>
          </a:prstGeom>
        </p:spPr>
      </p:pic>
      <p:pic>
        <p:nvPicPr>
          <p:cNvPr id="4" name="圖片 3">
            <a:extLst>
              <a:ext uri="{FF2B5EF4-FFF2-40B4-BE49-F238E27FC236}">
                <a16:creationId xmlns:a16="http://schemas.microsoft.com/office/drawing/2014/main" id="{1B3C8153-10B9-4F83-B786-95C9BC7E3E5E}"/>
              </a:ext>
            </a:extLst>
          </p:cNvPr>
          <p:cNvPicPr>
            <a:picLocks noChangeAspect="1"/>
          </p:cNvPicPr>
          <p:nvPr/>
        </p:nvPicPr>
        <p:blipFill>
          <a:blip r:embed="rId3"/>
          <a:stretch>
            <a:fillRect/>
          </a:stretch>
        </p:blipFill>
        <p:spPr>
          <a:xfrm>
            <a:off x="5007830" y="1375621"/>
            <a:ext cx="6982799" cy="5372850"/>
          </a:xfrm>
          <a:prstGeom prst="rect">
            <a:avLst/>
          </a:prstGeom>
        </p:spPr>
      </p:pic>
    </p:spTree>
    <p:extLst>
      <p:ext uri="{BB962C8B-B14F-4D97-AF65-F5344CB8AC3E}">
        <p14:creationId xmlns:p14="http://schemas.microsoft.com/office/powerpoint/2010/main" val="4116631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951963A1-6168-D0CA-30E1-0D09B32D2A19}"/>
              </a:ext>
            </a:extLst>
          </p:cNvPr>
          <p:cNvGraphicFramePr>
            <a:graphicFrameLocks noGrp="1"/>
          </p:cNvGraphicFramePr>
          <p:nvPr>
            <p:extLst>
              <p:ext uri="{D42A27DB-BD31-4B8C-83A1-F6EECF244321}">
                <p14:modId xmlns:p14="http://schemas.microsoft.com/office/powerpoint/2010/main" val="557503672"/>
              </p:ext>
            </p:extLst>
          </p:nvPr>
        </p:nvGraphicFramePr>
        <p:xfrm>
          <a:off x="989779" y="1062047"/>
          <a:ext cx="9707715" cy="4079240"/>
        </p:xfrm>
        <a:graphic>
          <a:graphicData uri="http://schemas.openxmlformats.org/drawingml/2006/table">
            <a:tbl>
              <a:tblPr firstRow="1" bandRow="1">
                <a:tableStyleId>{5940675A-B579-460E-94D1-54222C63F5DA}</a:tableStyleId>
              </a:tblPr>
              <a:tblGrid>
                <a:gridCol w="1941543">
                  <a:extLst>
                    <a:ext uri="{9D8B030D-6E8A-4147-A177-3AD203B41FA5}">
                      <a16:colId xmlns:a16="http://schemas.microsoft.com/office/drawing/2014/main" val="1594677557"/>
                    </a:ext>
                  </a:extLst>
                </a:gridCol>
                <a:gridCol w="1941543">
                  <a:extLst>
                    <a:ext uri="{9D8B030D-6E8A-4147-A177-3AD203B41FA5}">
                      <a16:colId xmlns:a16="http://schemas.microsoft.com/office/drawing/2014/main" val="2286139856"/>
                    </a:ext>
                  </a:extLst>
                </a:gridCol>
                <a:gridCol w="1941543">
                  <a:extLst>
                    <a:ext uri="{9D8B030D-6E8A-4147-A177-3AD203B41FA5}">
                      <a16:colId xmlns:a16="http://schemas.microsoft.com/office/drawing/2014/main" val="3061078332"/>
                    </a:ext>
                  </a:extLst>
                </a:gridCol>
                <a:gridCol w="1941543">
                  <a:extLst>
                    <a:ext uri="{9D8B030D-6E8A-4147-A177-3AD203B41FA5}">
                      <a16:colId xmlns:a16="http://schemas.microsoft.com/office/drawing/2014/main" val="3341586393"/>
                    </a:ext>
                  </a:extLst>
                </a:gridCol>
                <a:gridCol w="1941543">
                  <a:extLst>
                    <a:ext uri="{9D8B030D-6E8A-4147-A177-3AD203B41FA5}">
                      <a16:colId xmlns:a16="http://schemas.microsoft.com/office/drawing/2014/main" val="3789954754"/>
                    </a:ext>
                  </a:extLst>
                </a:gridCol>
              </a:tblGrid>
              <a:tr h="370840">
                <a:tc>
                  <a:txBody>
                    <a:bodyPr/>
                    <a:lstStyle/>
                    <a:p>
                      <a:pPr algn="ctr"/>
                      <a:r>
                        <a:rPr lang="zh-TW" altLang="en-US" b="1" dirty="0"/>
                        <a:t>材料</a:t>
                      </a:r>
                    </a:p>
                  </a:txBody>
                  <a:tcPr/>
                </a:tc>
                <a:tc>
                  <a:txBody>
                    <a:bodyPr/>
                    <a:lstStyle/>
                    <a:p>
                      <a:pPr algn="ctr"/>
                      <a:r>
                        <a:rPr lang="zh-TW" altLang="en-US" b="1" dirty="0"/>
                        <a:t>溫度</a:t>
                      </a:r>
                    </a:p>
                  </a:txBody>
                  <a:tcPr/>
                </a:tc>
                <a:tc>
                  <a:txBody>
                    <a:bodyPr/>
                    <a:lstStyle/>
                    <a:p>
                      <a:pPr algn="ctr"/>
                      <a:r>
                        <a:rPr lang="zh-TW" altLang="en-US" b="1" dirty="0"/>
                        <a:t>速度</a:t>
                      </a:r>
                    </a:p>
                  </a:txBody>
                  <a:tcPr/>
                </a:tc>
                <a:tc>
                  <a:txBody>
                    <a:bodyPr/>
                    <a:lstStyle/>
                    <a:p>
                      <a:pPr algn="ctr"/>
                      <a:r>
                        <a:rPr lang="zh-TW" altLang="en-US" b="1" dirty="0"/>
                        <a:t>重量</a:t>
                      </a:r>
                      <a:r>
                        <a:rPr lang="en-US" altLang="zh-TW" b="1" dirty="0"/>
                        <a:t>(</a:t>
                      </a:r>
                      <a:r>
                        <a:rPr lang="zh-TW" altLang="en-US" b="1" dirty="0"/>
                        <a:t>射出量</a:t>
                      </a:r>
                      <a:r>
                        <a:rPr lang="en-US" altLang="zh-TW" b="1" dirty="0"/>
                        <a:t>)</a:t>
                      </a:r>
                      <a:endParaRPr lang="zh-TW" altLang="en-US" b="1" dirty="0"/>
                    </a:p>
                  </a:txBody>
                  <a:tcPr/>
                </a:tc>
                <a:tc>
                  <a:txBody>
                    <a:bodyPr/>
                    <a:lstStyle/>
                    <a:p>
                      <a:pPr algn="ctr"/>
                      <a:r>
                        <a:rPr lang="zh-TW" altLang="en-US" b="1" dirty="0"/>
                        <a:t>標準差</a:t>
                      </a:r>
                    </a:p>
                  </a:txBody>
                  <a:tcPr/>
                </a:tc>
                <a:extLst>
                  <a:ext uri="{0D108BD9-81ED-4DB2-BD59-A6C34878D82A}">
                    <a16:rowId xmlns:a16="http://schemas.microsoft.com/office/drawing/2014/main" val="2744073890"/>
                  </a:ext>
                </a:extLst>
              </a:tr>
              <a:tr h="370840">
                <a:tc rowSpan="5">
                  <a:txBody>
                    <a:bodyPr/>
                    <a:lstStyle/>
                    <a:p>
                      <a:pPr algn="ctr"/>
                      <a:r>
                        <a:rPr lang="en-US" altLang="zh-TW" dirty="0"/>
                        <a:t>AS-1</a:t>
                      </a:r>
                      <a:endParaRPr lang="zh-TW" altLang="en-US" dirty="0"/>
                    </a:p>
                  </a:txBody>
                  <a:tcPr anchor="ctr"/>
                </a:tc>
                <a:tc>
                  <a:txBody>
                    <a:bodyPr/>
                    <a:lstStyle/>
                    <a:p>
                      <a:pPr algn="ctr"/>
                      <a:r>
                        <a:rPr lang="en-US" altLang="zh-TW" baseline="0" dirty="0"/>
                        <a:t>205</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rowSpan="3">
                  <a:txBody>
                    <a:bodyPr/>
                    <a:lstStyle/>
                    <a:p>
                      <a:pPr algn="ctr"/>
                      <a:r>
                        <a:rPr lang="en-US" altLang="zh-TW" baseline="0" dirty="0"/>
                        <a:t>30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nchor="ctr"/>
                </a:tc>
                <a:tc>
                  <a:txBody>
                    <a:bodyPr/>
                    <a:lstStyle/>
                    <a:p>
                      <a:pPr algn="ctr"/>
                      <a:r>
                        <a:rPr lang="en-US" altLang="zh-TW" dirty="0"/>
                        <a:t>21.721</a:t>
                      </a:r>
                      <a:endParaRPr lang="zh-TW" altLang="en-US" dirty="0"/>
                    </a:p>
                  </a:txBody>
                  <a:tcPr/>
                </a:tc>
                <a:tc>
                  <a:txBody>
                    <a:bodyPr/>
                    <a:lstStyle/>
                    <a:p>
                      <a:pPr algn="ctr"/>
                      <a:r>
                        <a:rPr lang="en-US" altLang="zh-TW" dirty="0"/>
                        <a:t>0.001</a:t>
                      </a:r>
                      <a:endParaRPr lang="zh-TW" altLang="en-US" dirty="0"/>
                    </a:p>
                  </a:txBody>
                  <a:tcPr/>
                </a:tc>
                <a:extLst>
                  <a:ext uri="{0D108BD9-81ED-4DB2-BD59-A6C34878D82A}">
                    <a16:rowId xmlns:a16="http://schemas.microsoft.com/office/drawing/2014/main" val="226301101"/>
                  </a:ext>
                </a:extLst>
              </a:tr>
              <a:tr h="370840">
                <a:tc vMerge="1">
                  <a:txBody>
                    <a:bodyPr/>
                    <a:lstStyle/>
                    <a:p>
                      <a:endParaRPr lang="zh-TW" altLang="en-US" dirty="0"/>
                    </a:p>
                  </a:txBody>
                  <a:tcPr/>
                </a:tc>
                <a:tc>
                  <a:txBody>
                    <a:bodyPr/>
                    <a:lstStyle/>
                    <a:p>
                      <a:pPr algn="ctr"/>
                      <a:r>
                        <a:rPr lang="en-US" altLang="zh-TW" baseline="0" dirty="0"/>
                        <a:t>200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vMerge="1">
                  <a:txBody>
                    <a:bodyPr/>
                    <a:lstStyle/>
                    <a:p>
                      <a:pPr algn="ct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t>21.738</a:t>
                      </a:r>
                      <a:endParaRPr lang="zh-TW" altLang="en-US" dirty="0"/>
                    </a:p>
                  </a:txBody>
                  <a:tcPr/>
                </a:tc>
                <a:tc>
                  <a:txBody>
                    <a:bodyPr/>
                    <a:lstStyle/>
                    <a:p>
                      <a:pPr algn="ctr"/>
                      <a:r>
                        <a:rPr lang="en-US" altLang="zh-TW" dirty="0"/>
                        <a:t>0.001</a:t>
                      </a:r>
                      <a:endParaRPr lang="zh-TW" altLang="en-US" dirty="0"/>
                    </a:p>
                  </a:txBody>
                  <a:tcPr/>
                </a:tc>
                <a:extLst>
                  <a:ext uri="{0D108BD9-81ED-4DB2-BD59-A6C34878D82A}">
                    <a16:rowId xmlns:a16="http://schemas.microsoft.com/office/drawing/2014/main" val="977950093"/>
                  </a:ext>
                </a:extLst>
              </a:tr>
              <a:tr h="370840">
                <a:tc vMerge="1">
                  <a:txBody>
                    <a:bodyPr/>
                    <a:lstStyle/>
                    <a:p>
                      <a:endParaRPr lang="zh-TW" altLang="en-US" dirty="0"/>
                    </a:p>
                  </a:txBody>
                  <a:tcPr/>
                </a:tc>
                <a:tc>
                  <a:txBody>
                    <a:bodyPr/>
                    <a:lstStyle/>
                    <a:p>
                      <a:pPr algn="ctr"/>
                      <a:r>
                        <a:rPr lang="en-US" altLang="zh-TW" baseline="0" dirty="0"/>
                        <a:t>210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vMerge="1">
                  <a:txBody>
                    <a:bodyPr/>
                    <a:lstStyle/>
                    <a:p>
                      <a:pPr algn="ct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t>21.75</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rPr>
                        <a:t>0.001</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1599935537"/>
                  </a:ext>
                </a:extLst>
              </a:tr>
              <a:tr h="370840">
                <a:tc vMerge="1">
                  <a:txBody>
                    <a:bodyPr/>
                    <a:lstStyle/>
                    <a:p>
                      <a:endParaRPr lang="zh-TW" altLang="en-US" dirty="0"/>
                    </a:p>
                  </a:txBody>
                  <a:tcPr/>
                </a:tc>
                <a:tc rowSpan="2">
                  <a:txBody>
                    <a:bodyPr/>
                    <a:lstStyle/>
                    <a:p>
                      <a:pPr algn="ctr"/>
                      <a:r>
                        <a:rPr lang="en-US" altLang="zh-TW" baseline="0" dirty="0"/>
                        <a:t>205</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nchor="ctr"/>
                </a:tc>
                <a:tc>
                  <a:txBody>
                    <a:bodyPr/>
                    <a:lstStyle/>
                    <a:p>
                      <a:pPr algn="ctr"/>
                      <a:r>
                        <a:rPr lang="en-US" altLang="zh-TW" baseline="0" dirty="0"/>
                        <a:t>20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t>21.738</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rPr>
                        <a:t>0.001</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1735288102"/>
                  </a:ext>
                </a:extLst>
              </a:tr>
              <a:tr h="370840">
                <a:tc vMerge="1">
                  <a:txBody>
                    <a:bodyPr/>
                    <a:lstStyle/>
                    <a:p>
                      <a:endParaRPr lang="zh-TW" altLang="en-US" dirty="0"/>
                    </a:p>
                  </a:txBody>
                  <a:tcPr/>
                </a:tc>
                <a:tc vMerge="1">
                  <a:txBody>
                    <a:bodyPr/>
                    <a:lstStyle/>
                    <a:p>
                      <a:endParaRPr dirty="0"/>
                    </a:p>
                  </a:txBody>
                  <a:tcPr/>
                </a:tc>
                <a:tc>
                  <a:txBody>
                    <a:bodyPr/>
                    <a:lstStyle/>
                    <a:p>
                      <a:pPr algn="ctr"/>
                      <a:r>
                        <a:rPr lang="en-US" altLang="zh-TW" baseline="0" dirty="0"/>
                        <a:t>40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t>21.732</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rPr>
                        <a:t>0.001</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811716609"/>
                  </a:ext>
                </a:extLst>
              </a:tr>
              <a:tr h="370840">
                <a:tc rowSpan="5">
                  <a:txBody>
                    <a:bodyPr/>
                    <a:lstStyle/>
                    <a:p>
                      <a:pPr algn="ctr"/>
                      <a:r>
                        <a:rPr lang="en-US" altLang="zh-TW" dirty="0"/>
                        <a:t>AS-2</a:t>
                      </a:r>
                      <a:endParaRPr lang="zh-TW" altLang="en-US" dirty="0"/>
                    </a:p>
                  </a:txBody>
                  <a:tcPr anchor="ctr"/>
                </a:tc>
                <a:tc>
                  <a:txBody>
                    <a:bodyPr/>
                    <a:lstStyle/>
                    <a:p>
                      <a:pPr algn="ctr"/>
                      <a:r>
                        <a:rPr lang="en-US" altLang="zh-TW" baseline="0" dirty="0"/>
                        <a:t>205</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rowSpan="3">
                  <a:txBody>
                    <a:bodyPr/>
                    <a:lstStyle/>
                    <a:p>
                      <a:pPr algn="ctr"/>
                      <a:r>
                        <a:rPr lang="en-US" altLang="zh-TW" baseline="0" dirty="0"/>
                        <a:t>30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nchor="ctr"/>
                </a:tc>
                <a:tc>
                  <a:txBody>
                    <a:bodyPr/>
                    <a:lstStyle/>
                    <a:p>
                      <a:pPr algn="ctr"/>
                      <a:r>
                        <a:rPr lang="en-US" altLang="zh-TW" dirty="0"/>
                        <a:t>21.682</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rPr>
                        <a:t>0.001</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1393789306"/>
                  </a:ext>
                </a:extLst>
              </a:tr>
              <a:tr h="370840">
                <a:tc vMerge="1">
                  <a:txBody>
                    <a:bodyPr/>
                    <a:lstStyle/>
                    <a:p>
                      <a:endParaRPr lang="zh-TW" altLang="en-US" dirty="0"/>
                    </a:p>
                  </a:txBody>
                  <a:tcPr/>
                </a:tc>
                <a:tc>
                  <a:txBody>
                    <a:bodyPr/>
                    <a:lstStyle/>
                    <a:p>
                      <a:pPr algn="ctr"/>
                      <a:r>
                        <a:rPr lang="en-US" altLang="zh-TW" baseline="0" dirty="0"/>
                        <a:t>200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vMerge="1">
                  <a:txBody>
                    <a:bodyPr/>
                    <a:lstStyle/>
                    <a:p>
                      <a:pPr algn="ct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t>21.695</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rPr>
                        <a:t>0.001</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4103199893"/>
                  </a:ext>
                </a:extLst>
              </a:tr>
              <a:tr h="370840">
                <a:tc vMerge="1">
                  <a:txBody>
                    <a:bodyPr/>
                    <a:lstStyle/>
                    <a:p>
                      <a:endParaRPr lang="zh-TW" altLang="en-US" dirty="0"/>
                    </a:p>
                  </a:txBody>
                  <a:tcPr/>
                </a:tc>
                <a:tc>
                  <a:txBody>
                    <a:bodyPr/>
                    <a:lstStyle/>
                    <a:p>
                      <a:pPr algn="ctr"/>
                      <a:r>
                        <a:rPr lang="en-US" altLang="zh-TW" baseline="0" dirty="0"/>
                        <a:t>210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vMerge="1">
                  <a:txBody>
                    <a:bodyPr/>
                    <a:lstStyle/>
                    <a:p>
                      <a:pPr algn="ct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t>21.708</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rPr>
                        <a:t>0.001</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1033036697"/>
                  </a:ext>
                </a:extLst>
              </a:tr>
              <a:tr h="370840">
                <a:tc vMerge="1">
                  <a:txBody>
                    <a:bodyPr/>
                    <a:lstStyle/>
                    <a:p>
                      <a:endParaRPr lang="zh-TW" altLang="en-US" dirty="0"/>
                    </a:p>
                  </a:txBody>
                  <a:tcPr/>
                </a:tc>
                <a:tc rowSpan="2">
                  <a:txBody>
                    <a:bodyPr/>
                    <a:lstStyle/>
                    <a:p>
                      <a:pPr algn="ctr"/>
                      <a:r>
                        <a:rPr lang="en-US" altLang="zh-TW" baseline="0" dirty="0"/>
                        <a:t>205</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nchor="ctr"/>
                </a:tc>
                <a:tc>
                  <a:txBody>
                    <a:bodyPr/>
                    <a:lstStyle/>
                    <a:p>
                      <a:pPr algn="ctr"/>
                      <a:r>
                        <a:rPr lang="en-US" altLang="zh-TW" baseline="0" dirty="0"/>
                        <a:t>20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t>21.695</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rPr>
                        <a:t>0.001</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2305246466"/>
                  </a:ext>
                </a:extLst>
              </a:tr>
              <a:tr h="370840">
                <a:tc vMerge="1">
                  <a:txBody>
                    <a:bodyPr/>
                    <a:lstStyle/>
                    <a:p>
                      <a:endParaRPr lang="zh-TW" altLang="en-US" dirty="0"/>
                    </a:p>
                  </a:txBody>
                  <a:tcPr/>
                </a:tc>
                <a:tc vMerge="1">
                  <a:txBody>
                    <a:bodyPr/>
                    <a:lstStyle/>
                    <a:p>
                      <a:endParaRPr dirty="0"/>
                    </a:p>
                  </a:txBody>
                  <a:tcPr/>
                </a:tc>
                <a:tc>
                  <a:txBody>
                    <a:bodyPr/>
                    <a:lstStyle/>
                    <a:p>
                      <a:pPr algn="ctr"/>
                      <a:r>
                        <a:rPr lang="en-US" altLang="zh-TW" baseline="0" dirty="0"/>
                        <a:t>40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t>21.691</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0.001</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2908419109"/>
                  </a:ext>
                </a:extLst>
              </a:tr>
            </a:tbl>
          </a:graphicData>
        </a:graphic>
      </p:graphicFrame>
    </p:spTree>
    <p:extLst>
      <p:ext uri="{BB962C8B-B14F-4D97-AF65-F5344CB8AC3E}">
        <p14:creationId xmlns:p14="http://schemas.microsoft.com/office/powerpoint/2010/main" val="29473374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66B45-9DC9-64ED-CCA3-126661CCB1ED}"/>
            </a:ext>
          </a:extLst>
        </p:cNvPr>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EA9801AE-187A-7135-D6A7-FC71498FAAB2}"/>
              </a:ext>
            </a:extLst>
          </p:cNvPr>
          <p:cNvGraphicFramePr>
            <a:graphicFrameLocks noGrp="1"/>
          </p:cNvGraphicFramePr>
          <p:nvPr>
            <p:extLst>
              <p:ext uri="{D42A27DB-BD31-4B8C-83A1-F6EECF244321}">
                <p14:modId xmlns:p14="http://schemas.microsoft.com/office/powerpoint/2010/main" val="2853752063"/>
              </p:ext>
            </p:extLst>
          </p:nvPr>
        </p:nvGraphicFramePr>
        <p:xfrm>
          <a:off x="989779" y="1062047"/>
          <a:ext cx="9707715" cy="4079240"/>
        </p:xfrm>
        <a:graphic>
          <a:graphicData uri="http://schemas.openxmlformats.org/drawingml/2006/table">
            <a:tbl>
              <a:tblPr firstRow="1" bandRow="1">
                <a:tableStyleId>{5940675A-B579-460E-94D1-54222C63F5DA}</a:tableStyleId>
              </a:tblPr>
              <a:tblGrid>
                <a:gridCol w="1941543">
                  <a:extLst>
                    <a:ext uri="{9D8B030D-6E8A-4147-A177-3AD203B41FA5}">
                      <a16:colId xmlns:a16="http://schemas.microsoft.com/office/drawing/2014/main" val="1594677557"/>
                    </a:ext>
                  </a:extLst>
                </a:gridCol>
                <a:gridCol w="1941543">
                  <a:extLst>
                    <a:ext uri="{9D8B030D-6E8A-4147-A177-3AD203B41FA5}">
                      <a16:colId xmlns:a16="http://schemas.microsoft.com/office/drawing/2014/main" val="2286139856"/>
                    </a:ext>
                  </a:extLst>
                </a:gridCol>
                <a:gridCol w="1941543">
                  <a:extLst>
                    <a:ext uri="{9D8B030D-6E8A-4147-A177-3AD203B41FA5}">
                      <a16:colId xmlns:a16="http://schemas.microsoft.com/office/drawing/2014/main" val="3061078332"/>
                    </a:ext>
                  </a:extLst>
                </a:gridCol>
                <a:gridCol w="1941543">
                  <a:extLst>
                    <a:ext uri="{9D8B030D-6E8A-4147-A177-3AD203B41FA5}">
                      <a16:colId xmlns:a16="http://schemas.microsoft.com/office/drawing/2014/main" val="3341586393"/>
                    </a:ext>
                  </a:extLst>
                </a:gridCol>
                <a:gridCol w="1941543">
                  <a:extLst>
                    <a:ext uri="{9D8B030D-6E8A-4147-A177-3AD203B41FA5}">
                      <a16:colId xmlns:a16="http://schemas.microsoft.com/office/drawing/2014/main" val="3789954754"/>
                    </a:ext>
                  </a:extLst>
                </a:gridCol>
              </a:tblGrid>
              <a:tr h="370840">
                <a:tc>
                  <a:txBody>
                    <a:bodyPr/>
                    <a:lstStyle/>
                    <a:p>
                      <a:pPr algn="ctr"/>
                      <a:r>
                        <a:rPr lang="zh-TW" altLang="en-US" b="1" dirty="0"/>
                        <a:t>材料</a:t>
                      </a:r>
                    </a:p>
                  </a:txBody>
                  <a:tcPr/>
                </a:tc>
                <a:tc>
                  <a:txBody>
                    <a:bodyPr/>
                    <a:lstStyle/>
                    <a:p>
                      <a:pPr algn="ctr"/>
                      <a:r>
                        <a:rPr lang="zh-TW" altLang="en-US" b="1" dirty="0"/>
                        <a:t>溫度</a:t>
                      </a:r>
                    </a:p>
                  </a:txBody>
                  <a:tcPr/>
                </a:tc>
                <a:tc>
                  <a:txBody>
                    <a:bodyPr/>
                    <a:lstStyle/>
                    <a:p>
                      <a:pPr algn="ctr"/>
                      <a:r>
                        <a:rPr lang="zh-TW" altLang="en-US" b="1" dirty="0"/>
                        <a:t>速度</a:t>
                      </a:r>
                    </a:p>
                  </a:txBody>
                  <a:tcPr/>
                </a:tc>
                <a:tc>
                  <a:txBody>
                    <a:bodyPr/>
                    <a:lstStyle/>
                    <a:p>
                      <a:pPr algn="ctr"/>
                      <a:r>
                        <a:rPr lang="zh-TW" altLang="en-US" b="1" dirty="0"/>
                        <a:t>重量</a:t>
                      </a:r>
                      <a:r>
                        <a:rPr lang="en-US" altLang="zh-TW" b="1" dirty="0"/>
                        <a:t>(</a:t>
                      </a:r>
                      <a:r>
                        <a:rPr lang="zh-TW" altLang="en-US" b="1" dirty="0"/>
                        <a:t>射出量</a:t>
                      </a:r>
                      <a:r>
                        <a:rPr lang="en-US" altLang="zh-TW" b="1" dirty="0"/>
                        <a:t>)</a:t>
                      </a:r>
                      <a:endParaRPr lang="zh-TW" altLang="en-US" b="1" dirty="0"/>
                    </a:p>
                  </a:txBody>
                  <a:tcPr/>
                </a:tc>
                <a:tc>
                  <a:txBody>
                    <a:bodyPr/>
                    <a:lstStyle/>
                    <a:p>
                      <a:pPr algn="ctr"/>
                      <a:r>
                        <a:rPr lang="zh-TW" altLang="en-US" b="1" dirty="0"/>
                        <a:t>標準差</a:t>
                      </a:r>
                    </a:p>
                  </a:txBody>
                  <a:tcPr/>
                </a:tc>
                <a:extLst>
                  <a:ext uri="{0D108BD9-81ED-4DB2-BD59-A6C34878D82A}">
                    <a16:rowId xmlns:a16="http://schemas.microsoft.com/office/drawing/2014/main" val="2744073890"/>
                  </a:ext>
                </a:extLst>
              </a:tr>
              <a:tr h="370840">
                <a:tc rowSpan="5">
                  <a:txBody>
                    <a:bodyPr/>
                    <a:lstStyle/>
                    <a:p>
                      <a:pPr algn="ctr"/>
                      <a:r>
                        <a:rPr lang="en-US" altLang="zh-TW" dirty="0"/>
                        <a:t>AS-3</a:t>
                      </a:r>
                      <a:endParaRPr lang="zh-TW" altLang="en-US" dirty="0"/>
                    </a:p>
                  </a:txBody>
                  <a:tcPr anchor="ctr"/>
                </a:tc>
                <a:tc>
                  <a:txBody>
                    <a:bodyPr/>
                    <a:lstStyle/>
                    <a:p>
                      <a:pPr algn="ctr"/>
                      <a:r>
                        <a:rPr lang="en-US" altLang="zh-TW" baseline="0" dirty="0"/>
                        <a:t>205</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rowSpan="3">
                  <a:txBody>
                    <a:bodyPr/>
                    <a:lstStyle/>
                    <a:p>
                      <a:pPr algn="ctr"/>
                      <a:r>
                        <a:rPr lang="en-US" altLang="zh-TW" baseline="0" dirty="0"/>
                        <a:t>30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nchor="ctr"/>
                </a:tc>
                <a:tc>
                  <a:txBody>
                    <a:bodyPr/>
                    <a:lstStyle/>
                    <a:p>
                      <a:pPr algn="ctr"/>
                      <a:r>
                        <a:rPr lang="en-US" altLang="zh-TW" dirty="0"/>
                        <a:t>21.647</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rPr>
                        <a:t>0.001</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226301101"/>
                  </a:ext>
                </a:extLst>
              </a:tr>
              <a:tr h="370840">
                <a:tc vMerge="1">
                  <a:txBody>
                    <a:bodyPr/>
                    <a:lstStyle/>
                    <a:p>
                      <a:endParaRPr lang="zh-TW" altLang="en-US" dirty="0"/>
                    </a:p>
                  </a:txBody>
                  <a:tcPr/>
                </a:tc>
                <a:tc>
                  <a:txBody>
                    <a:bodyPr/>
                    <a:lstStyle/>
                    <a:p>
                      <a:pPr algn="ctr"/>
                      <a:r>
                        <a:rPr lang="en-US" altLang="zh-TW" baseline="0" dirty="0"/>
                        <a:t>200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vMerge="1">
                  <a:txBody>
                    <a:bodyPr/>
                    <a:lstStyle/>
                    <a:p>
                      <a:pPr algn="ct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t>21.66</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rPr>
                        <a:t>0.001</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977950093"/>
                  </a:ext>
                </a:extLst>
              </a:tr>
              <a:tr h="370840">
                <a:tc vMerge="1">
                  <a:txBody>
                    <a:bodyPr/>
                    <a:lstStyle/>
                    <a:p>
                      <a:endParaRPr lang="zh-TW" altLang="en-US" dirty="0"/>
                    </a:p>
                  </a:txBody>
                  <a:tcPr/>
                </a:tc>
                <a:tc>
                  <a:txBody>
                    <a:bodyPr/>
                    <a:lstStyle/>
                    <a:p>
                      <a:pPr algn="ctr"/>
                      <a:r>
                        <a:rPr lang="en-US" altLang="zh-TW" baseline="0" dirty="0"/>
                        <a:t>210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vMerge="1">
                  <a:txBody>
                    <a:bodyPr/>
                    <a:lstStyle/>
                    <a:p>
                      <a:pPr algn="ct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t>21.676</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rPr>
                        <a:t>0.001</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1599935537"/>
                  </a:ext>
                </a:extLst>
              </a:tr>
              <a:tr h="370840">
                <a:tc vMerge="1">
                  <a:txBody>
                    <a:bodyPr/>
                    <a:lstStyle/>
                    <a:p>
                      <a:endParaRPr lang="zh-TW" altLang="en-US" dirty="0"/>
                    </a:p>
                  </a:txBody>
                  <a:tcPr/>
                </a:tc>
                <a:tc rowSpan="2">
                  <a:txBody>
                    <a:bodyPr/>
                    <a:lstStyle/>
                    <a:p>
                      <a:pPr algn="ctr"/>
                      <a:r>
                        <a:rPr lang="en-US" altLang="zh-TW" baseline="0" dirty="0"/>
                        <a:t>205</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nchor="ctr"/>
                </a:tc>
                <a:tc>
                  <a:txBody>
                    <a:bodyPr/>
                    <a:lstStyle/>
                    <a:p>
                      <a:pPr algn="ctr"/>
                      <a:r>
                        <a:rPr lang="en-US" altLang="zh-TW" baseline="0" dirty="0"/>
                        <a:t>20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t>21.66</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rPr>
                        <a:t>0.001</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1735288102"/>
                  </a:ext>
                </a:extLst>
              </a:tr>
              <a:tr h="370840">
                <a:tc vMerge="1">
                  <a:txBody>
                    <a:bodyPr/>
                    <a:lstStyle/>
                    <a:p>
                      <a:endParaRPr lang="zh-TW" altLang="en-US" dirty="0"/>
                    </a:p>
                  </a:txBody>
                  <a:tcPr/>
                </a:tc>
                <a:tc vMerge="1">
                  <a:txBody>
                    <a:bodyPr/>
                    <a:lstStyle/>
                    <a:p>
                      <a:endParaRPr dirty="0"/>
                    </a:p>
                  </a:txBody>
                  <a:tcPr/>
                </a:tc>
                <a:tc>
                  <a:txBody>
                    <a:bodyPr/>
                    <a:lstStyle/>
                    <a:p>
                      <a:pPr algn="ctr"/>
                      <a:r>
                        <a:rPr lang="en-US" altLang="zh-TW" baseline="0" dirty="0"/>
                        <a:t>40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t>21.655</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rPr>
                        <a:t>0.001</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811716609"/>
                  </a:ext>
                </a:extLst>
              </a:tr>
              <a:tr h="370840">
                <a:tc rowSpan="5">
                  <a:txBody>
                    <a:bodyPr/>
                    <a:lstStyle/>
                    <a:p>
                      <a:pPr algn="ctr"/>
                      <a:r>
                        <a:rPr lang="en-US" altLang="zh-TW" dirty="0"/>
                        <a:t>AS-4</a:t>
                      </a:r>
                      <a:endParaRPr lang="zh-TW" altLang="en-US" dirty="0"/>
                    </a:p>
                  </a:txBody>
                  <a:tcPr anchor="ctr"/>
                </a:tc>
                <a:tc>
                  <a:txBody>
                    <a:bodyPr/>
                    <a:lstStyle/>
                    <a:p>
                      <a:pPr algn="ctr"/>
                      <a:r>
                        <a:rPr lang="en-US" altLang="zh-TW" baseline="0" dirty="0"/>
                        <a:t>205</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rowSpan="3">
                  <a:txBody>
                    <a:bodyPr/>
                    <a:lstStyle/>
                    <a:p>
                      <a:pPr algn="ctr"/>
                      <a:r>
                        <a:rPr lang="en-US" altLang="zh-TW" baseline="0" dirty="0"/>
                        <a:t>30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nchor="ctr"/>
                </a:tc>
                <a:tc>
                  <a:txBody>
                    <a:bodyPr/>
                    <a:lstStyle/>
                    <a:p>
                      <a:pPr algn="ctr"/>
                      <a:r>
                        <a:rPr lang="en-US" altLang="zh-TW" dirty="0"/>
                        <a:t>21.714</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rPr>
                        <a:t>0.001</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1393789306"/>
                  </a:ext>
                </a:extLst>
              </a:tr>
              <a:tr h="370840">
                <a:tc vMerge="1">
                  <a:txBody>
                    <a:bodyPr/>
                    <a:lstStyle/>
                    <a:p>
                      <a:endParaRPr lang="zh-TW" altLang="en-US" dirty="0"/>
                    </a:p>
                  </a:txBody>
                  <a:tcPr/>
                </a:tc>
                <a:tc>
                  <a:txBody>
                    <a:bodyPr/>
                    <a:lstStyle/>
                    <a:p>
                      <a:pPr algn="ctr"/>
                      <a:r>
                        <a:rPr lang="en-US" altLang="zh-TW" baseline="0" dirty="0"/>
                        <a:t>200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vMerge="1">
                  <a:txBody>
                    <a:bodyPr/>
                    <a:lstStyle/>
                    <a:p>
                      <a:pPr algn="ct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t>21.728</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rPr>
                        <a:t>0.001</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4103199893"/>
                  </a:ext>
                </a:extLst>
              </a:tr>
              <a:tr h="370840">
                <a:tc vMerge="1">
                  <a:txBody>
                    <a:bodyPr/>
                    <a:lstStyle/>
                    <a:p>
                      <a:endParaRPr lang="zh-TW" altLang="en-US" dirty="0"/>
                    </a:p>
                  </a:txBody>
                  <a:tcPr/>
                </a:tc>
                <a:tc>
                  <a:txBody>
                    <a:bodyPr/>
                    <a:lstStyle/>
                    <a:p>
                      <a:pPr algn="ctr"/>
                      <a:r>
                        <a:rPr lang="en-US" altLang="zh-TW" baseline="0" dirty="0"/>
                        <a:t>210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vMerge="1">
                  <a:txBody>
                    <a:bodyPr/>
                    <a:lstStyle/>
                    <a:p>
                      <a:pPr algn="ct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t>21.738</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rPr>
                        <a:t>0.001</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1033036697"/>
                  </a:ext>
                </a:extLst>
              </a:tr>
              <a:tr h="370840">
                <a:tc vMerge="1">
                  <a:txBody>
                    <a:bodyPr/>
                    <a:lstStyle/>
                    <a:p>
                      <a:endParaRPr lang="zh-TW" altLang="en-US" dirty="0"/>
                    </a:p>
                  </a:txBody>
                  <a:tcPr/>
                </a:tc>
                <a:tc rowSpan="2">
                  <a:txBody>
                    <a:bodyPr/>
                    <a:lstStyle/>
                    <a:p>
                      <a:pPr algn="ctr"/>
                      <a:r>
                        <a:rPr lang="en-US" altLang="zh-TW" baseline="0" dirty="0"/>
                        <a:t>205</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nchor="ctr"/>
                </a:tc>
                <a:tc>
                  <a:txBody>
                    <a:bodyPr/>
                    <a:lstStyle/>
                    <a:p>
                      <a:pPr algn="ctr"/>
                      <a:r>
                        <a:rPr lang="en-US" altLang="zh-TW" baseline="0" dirty="0"/>
                        <a:t>20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t>21.728</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rPr>
                        <a:t>0.001</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2305246466"/>
                  </a:ext>
                </a:extLst>
              </a:tr>
              <a:tr h="370840">
                <a:tc vMerge="1">
                  <a:txBody>
                    <a:bodyPr/>
                    <a:lstStyle/>
                    <a:p>
                      <a:endParaRPr lang="zh-TW" altLang="en-US" dirty="0"/>
                    </a:p>
                  </a:txBody>
                  <a:tcPr/>
                </a:tc>
                <a:tc vMerge="1">
                  <a:txBody>
                    <a:bodyPr/>
                    <a:lstStyle/>
                    <a:p>
                      <a:endParaRPr dirty="0"/>
                    </a:p>
                  </a:txBody>
                  <a:tcPr/>
                </a:tc>
                <a:tc>
                  <a:txBody>
                    <a:bodyPr/>
                    <a:lstStyle/>
                    <a:p>
                      <a:pPr algn="ctr"/>
                      <a:r>
                        <a:rPr lang="en-US" altLang="zh-TW" baseline="0" dirty="0"/>
                        <a:t>40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t>21.721</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0.001</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2908419109"/>
                  </a:ext>
                </a:extLst>
              </a:tr>
            </a:tbl>
          </a:graphicData>
        </a:graphic>
      </p:graphicFrame>
    </p:spTree>
    <p:extLst>
      <p:ext uri="{BB962C8B-B14F-4D97-AF65-F5344CB8AC3E}">
        <p14:creationId xmlns:p14="http://schemas.microsoft.com/office/powerpoint/2010/main" val="33487326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ADE6E-56DC-3361-AD7A-7C89CAF97140}"/>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E014FC8B-83E9-2AAF-6E7F-B459BF2981C5}"/>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螺桿位置的監測指標比較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4BFFF7B9-85D6-640F-2BA0-C74E1ECD2D1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75063" y="1928812"/>
            <a:ext cx="5696575" cy="4822031"/>
          </a:xfrm>
          <a:prstGeom prst="rect">
            <a:avLst/>
          </a:prstGeom>
        </p:spPr>
      </p:pic>
      <p:pic>
        <p:nvPicPr>
          <p:cNvPr id="17" name="圖片 16">
            <a:extLst>
              <a:ext uri="{FF2B5EF4-FFF2-40B4-BE49-F238E27FC236}">
                <a16:creationId xmlns:a16="http://schemas.microsoft.com/office/drawing/2014/main" id="{A0684035-5751-AFF2-44F6-8CA07623584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5266" y="1957434"/>
            <a:ext cx="5683610" cy="4764786"/>
          </a:xfrm>
          <a:prstGeom prst="rect">
            <a:avLst/>
          </a:prstGeom>
        </p:spPr>
      </p:pic>
      <p:sp>
        <p:nvSpPr>
          <p:cNvPr id="18" name="文字方塊 17">
            <a:extLst>
              <a:ext uri="{FF2B5EF4-FFF2-40B4-BE49-F238E27FC236}">
                <a16:creationId xmlns:a16="http://schemas.microsoft.com/office/drawing/2014/main" id="{D3C4266E-F53C-3006-AB56-1767CBD75D5C}"/>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sz="1800" b="1" dirty="0">
                <a:solidFill>
                  <a:srgbClr val="FF0000"/>
                </a:solidFill>
              </a:rPr>
              <a:t>到</a:t>
            </a:r>
            <a:r>
              <a:rPr lang="en-US" altLang="zh-TW" sz="1800" b="1" dirty="0">
                <a:solidFill>
                  <a:srgbClr val="FF0000"/>
                </a:solidFill>
              </a:rPr>
              <a:t>V/P</a:t>
            </a:r>
            <a:r>
              <a:rPr lang="zh-TW" altLang="en-US" sz="1800" b="1" dirty="0">
                <a:solidFill>
                  <a:srgbClr val="FF0000"/>
                </a:solidFill>
              </a:rPr>
              <a:t>的時間</a:t>
            </a:r>
            <a:r>
              <a:rPr lang="en-US" altLang="zh-TW" sz="1800" b="1" dirty="0">
                <a:solidFill>
                  <a:srgbClr val="FF0000"/>
                </a:solidFill>
              </a:rPr>
              <a:t>(</a:t>
            </a:r>
            <a:r>
              <a:rPr lang="zh-TW" altLang="en-US" sz="1800" b="1" dirty="0">
                <a:solidFill>
                  <a:srgbClr val="FF0000"/>
                </a:solidFill>
              </a:rPr>
              <a:t>充填時間</a:t>
            </a:r>
            <a:r>
              <a:rPr lang="en-US" altLang="zh-TW" sz="1800" b="1" dirty="0">
                <a:solidFill>
                  <a:srgbClr val="FF0000"/>
                </a:solidFill>
              </a:rPr>
              <a:t>)  </a:t>
            </a:r>
          </a:p>
          <a:p>
            <a:pPr marL="177800" indent="-177800">
              <a:buFont typeface="+mj-lt"/>
              <a:buAutoNum type="arabicPeriod"/>
            </a:pPr>
            <a:r>
              <a:rPr lang="zh-TW" altLang="en-US" sz="1800" b="1" dirty="0">
                <a:solidFill>
                  <a:srgbClr val="FF0000"/>
                </a:solidFill>
              </a:rPr>
              <a:t>保壓結束時的位置</a:t>
            </a:r>
            <a:r>
              <a:rPr lang="en-US" altLang="zh-TW" sz="1800" b="1" dirty="0">
                <a:solidFill>
                  <a:srgbClr val="FF0000"/>
                </a:solidFill>
              </a:rPr>
              <a:t> (</a:t>
            </a:r>
            <a:r>
              <a:rPr lang="zh-TW" altLang="en-US" sz="1800" b="1" dirty="0">
                <a:solidFill>
                  <a:srgbClr val="FF0000"/>
                </a:solidFill>
              </a:rPr>
              <a:t>最前點</a:t>
            </a:r>
            <a:r>
              <a:rPr lang="en-US" altLang="zh-TW" sz="1800" b="1" dirty="0">
                <a:solidFill>
                  <a:srgbClr val="FF0000"/>
                </a:solidFill>
              </a:rPr>
              <a:t>)</a:t>
            </a:r>
          </a:p>
          <a:p>
            <a:pPr marL="177800" indent="-177800">
              <a:buFont typeface="+mj-lt"/>
              <a:buAutoNum type="arabicPeriod"/>
            </a:pPr>
            <a:r>
              <a:rPr lang="zh-TW" altLang="en-US" sz="1800" dirty="0"/>
              <a:t>保壓結束後的位置</a:t>
            </a:r>
            <a:endParaRPr lang="en-US" altLang="zh-TW" sz="1800" dirty="0"/>
          </a:p>
          <a:p>
            <a:pPr marL="177800" indent="-177800">
              <a:buFont typeface="+mj-lt"/>
              <a:buAutoNum type="arabicPeriod"/>
            </a:pPr>
            <a:r>
              <a:rPr lang="zh-TW" altLang="en-US" sz="1800" dirty="0"/>
              <a:t>進料時間</a:t>
            </a:r>
            <a:endParaRPr lang="en-US" altLang="zh-TW" sz="1800" dirty="0"/>
          </a:p>
          <a:p>
            <a:pPr marL="177800" indent="-177800">
              <a:buFont typeface="+mj-lt"/>
              <a:buAutoNum type="arabicPeriod"/>
            </a:pPr>
            <a:r>
              <a:rPr lang="zh-TW" altLang="en-US" sz="1800" dirty="0"/>
              <a:t>鬆退時間</a:t>
            </a:r>
          </a:p>
        </p:txBody>
      </p:sp>
      <p:sp>
        <p:nvSpPr>
          <p:cNvPr id="8" name="文字方塊 7">
            <a:extLst>
              <a:ext uri="{FF2B5EF4-FFF2-40B4-BE49-F238E27FC236}">
                <a16:creationId xmlns:a16="http://schemas.microsoft.com/office/drawing/2014/main" id="{053DA335-C414-404F-BDEA-91D83F57CB4C}"/>
              </a:ext>
            </a:extLst>
          </p:cNvPr>
          <p:cNvSpPr txBox="1"/>
          <p:nvPr/>
        </p:nvSpPr>
        <p:spPr>
          <a:xfrm>
            <a:off x="8428892" y="3059668"/>
            <a:ext cx="2497015" cy="369332"/>
          </a:xfrm>
          <a:prstGeom prst="rect">
            <a:avLst/>
          </a:prstGeom>
          <a:solidFill>
            <a:srgbClr val="FFFF00"/>
          </a:solidFill>
        </p:spPr>
        <p:txBody>
          <a:bodyPr wrap="square" rtlCol="0">
            <a:spAutoFit/>
          </a:bodyPr>
          <a:lstStyle/>
          <a:p>
            <a:r>
              <a:rPr lang="zh-TW" altLang="en-US" dirty="0"/>
              <a:t>溫度影響  </a:t>
            </a:r>
            <a:r>
              <a:rPr lang="en-US" altLang="zh-TW" dirty="0"/>
              <a:t>&lt;</a:t>
            </a:r>
            <a:r>
              <a:rPr lang="zh-TW" altLang="en-US" dirty="0"/>
              <a:t> 材料影響</a:t>
            </a:r>
          </a:p>
        </p:txBody>
      </p:sp>
    </p:spTree>
    <p:extLst>
      <p:ext uri="{BB962C8B-B14F-4D97-AF65-F5344CB8AC3E}">
        <p14:creationId xmlns:p14="http://schemas.microsoft.com/office/powerpoint/2010/main" val="3743565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a:extLst>
              <a:ext uri="{FF2B5EF4-FFF2-40B4-BE49-F238E27FC236}">
                <a16:creationId xmlns:a16="http://schemas.microsoft.com/office/drawing/2014/main" id="{3EE58B81-9D77-4FCA-9CC4-64AA9FE7C28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62417" y="3954771"/>
            <a:ext cx="2609351" cy="1408479"/>
          </a:xfrm>
          <a:prstGeom prst="rect">
            <a:avLst/>
          </a:prstGeom>
        </p:spPr>
      </p:pic>
      <p:sp>
        <p:nvSpPr>
          <p:cNvPr id="2" name="標題 1"/>
          <p:cNvSpPr>
            <a:spLocks noGrp="1"/>
          </p:cNvSpPr>
          <p:nvPr>
            <p:ph type="title"/>
          </p:nvPr>
        </p:nvSpPr>
        <p:spPr>
          <a:xfrm>
            <a:off x="1843338" y="264972"/>
            <a:ext cx="8229600" cy="964924"/>
          </a:xfrm>
        </p:spPr>
        <p:txBody>
          <a:bodyPr/>
          <a:lstStyle/>
          <a:p>
            <a:r>
              <a:rPr lang="zh-TW" altLang="en-US" dirty="0">
                <a:latin typeface="標楷體" panose="03000509000000000000" pitchFamily="65" charset="-120"/>
                <a:ea typeface="標楷體" panose="03000509000000000000" pitchFamily="65" charset="-120"/>
              </a:rPr>
              <a:t>製程變量的線上監測</a:t>
            </a:r>
          </a:p>
        </p:txBody>
      </p:sp>
      <p:pic>
        <p:nvPicPr>
          <p:cNvPr id="3" name="圖片 2">
            <a:extLst>
              <a:ext uri="{FF2B5EF4-FFF2-40B4-BE49-F238E27FC236}">
                <a16:creationId xmlns:a16="http://schemas.microsoft.com/office/drawing/2014/main" id="{2F1C0967-9E6D-4E37-94F0-186BBC7E1CE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11884" y="1290517"/>
            <a:ext cx="6840760" cy="2353514"/>
          </a:xfrm>
          <a:prstGeom prst="rect">
            <a:avLst/>
          </a:prstGeom>
        </p:spPr>
      </p:pic>
      <p:sp>
        <p:nvSpPr>
          <p:cNvPr id="4" name="投影片編號版面配置區 3"/>
          <p:cNvSpPr>
            <a:spLocks noGrp="1"/>
          </p:cNvSpPr>
          <p:nvPr>
            <p:ph type="sldNum" sz="quarter" idx="12"/>
          </p:nvPr>
        </p:nvSpPr>
        <p:spPr/>
        <p:txBody>
          <a:bodyPr/>
          <a:lstStyle/>
          <a:p>
            <a:fld id="{361553C6-9531-4C3A-8728-324BD9171A71}" type="slidenum">
              <a:rPr lang="zh-TW" altLang="en-US" smtClean="0"/>
              <a:t>4</a:t>
            </a:fld>
            <a:endParaRPr lang="zh-TW" altLang="en-US"/>
          </a:p>
        </p:txBody>
      </p:sp>
      <p:pic>
        <p:nvPicPr>
          <p:cNvPr id="10" name="圖片 9">
            <a:extLst>
              <a:ext uri="{FF2B5EF4-FFF2-40B4-BE49-F238E27FC236}">
                <a16:creationId xmlns:a16="http://schemas.microsoft.com/office/drawing/2014/main" id="{D1295A64-F6F4-43FD-98AD-DDCA8E62FFE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49218" y="4327296"/>
            <a:ext cx="1151429" cy="734073"/>
          </a:xfrm>
          <a:prstGeom prst="rect">
            <a:avLst/>
          </a:prstGeom>
        </p:spPr>
      </p:pic>
      <p:cxnSp>
        <p:nvCxnSpPr>
          <p:cNvPr id="11" name="直線單箭頭接點 10">
            <a:extLst>
              <a:ext uri="{FF2B5EF4-FFF2-40B4-BE49-F238E27FC236}">
                <a16:creationId xmlns:a16="http://schemas.microsoft.com/office/drawing/2014/main" id="{8F305F88-999D-445D-B2FA-515067A3714D}"/>
              </a:ext>
            </a:extLst>
          </p:cNvPr>
          <p:cNvCxnSpPr>
            <a:cxnSpLocks/>
            <a:stCxn id="10" idx="3"/>
          </p:cNvCxnSpPr>
          <p:nvPr/>
        </p:nvCxnSpPr>
        <p:spPr>
          <a:xfrm flipV="1">
            <a:off x="2900647" y="4678144"/>
            <a:ext cx="288731" cy="16189"/>
          </a:xfrm>
          <a:prstGeom prst="straightConnector1">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直線單箭頭接點 13">
            <a:extLst>
              <a:ext uri="{FF2B5EF4-FFF2-40B4-BE49-F238E27FC236}">
                <a16:creationId xmlns:a16="http://schemas.microsoft.com/office/drawing/2014/main" id="{9072F9D1-5C10-49B7-8034-C4297912649E}"/>
              </a:ext>
            </a:extLst>
          </p:cNvPr>
          <p:cNvCxnSpPr>
            <a:cxnSpLocks/>
          </p:cNvCxnSpPr>
          <p:nvPr/>
        </p:nvCxnSpPr>
        <p:spPr>
          <a:xfrm flipV="1">
            <a:off x="5339746" y="4685880"/>
            <a:ext cx="363200" cy="8452"/>
          </a:xfrm>
          <a:prstGeom prst="straightConnector1">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5" name="圖片 14">
            <a:extLst>
              <a:ext uri="{FF2B5EF4-FFF2-40B4-BE49-F238E27FC236}">
                <a16:creationId xmlns:a16="http://schemas.microsoft.com/office/drawing/2014/main" id="{BE15E0E7-664E-497D-8C56-2891ACA52FBC}"/>
              </a:ext>
            </a:extLst>
          </p:cNvPr>
          <p:cNvPicPr>
            <a:picLocks noChangeAspect="1"/>
          </p:cNvPicPr>
          <p:nvPr/>
        </p:nvPicPr>
        <p:blipFill rotWithShape="1">
          <a:blip r:embed="rId5">
            <a:duotone>
              <a:prstClr val="black"/>
              <a:schemeClr val="bg1">
                <a:tint val="45000"/>
                <a:satMod val="400000"/>
              </a:schemeClr>
            </a:duotone>
          </a:blip>
          <a:srcRect l="1776" t="3774" r="7460" b="11786"/>
          <a:stretch/>
        </p:blipFill>
        <p:spPr>
          <a:xfrm>
            <a:off x="3189377" y="4075202"/>
            <a:ext cx="2259782" cy="1066338"/>
          </a:xfrm>
          <a:prstGeom prst="rect">
            <a:avLst/>
          </a:prstGeom>
          <a:solidFill>
            <a:srgbClr val="F1E6DE">
              <a:alpha val="97000"/>
            </a:srgbClr>
          </a:solidFill>
        </p:spPr>
      </p:pic>
      <p:sp>
        <p:nvSpPr>
          <p:cNvPr id="17" name="文字方塊 16">
            <a:extLst>
              <a:ext uri="{FF2B5EF4-FFF2-40B4-BE49-F238E27FC236}">
                <a16:creationId xmlns:a16="http://schemas.microsoft.com/office/drawing/2014/main" id="{36CAC802-4D03-495B-9AB0-4E25580B603F}"/>
              </a:ext>
            </a:extLst>
          </p:cNvPr>
          <p:cNvSpPr txBox="1"/>
          <p:nvPr/>
        </p:nvSpPr>
        <p:spPr>
          <a:xfrm>
            <a:off x="6925215" y="4234767"/>
            <a:ext cx="1107996" cy="523220"/>
          </a:xfrm>
          <a:prstGeom prst="rect">
            <a:avLst/>
          </a:prstGeom>
          <a:solidFill>
            <a:srgbClr val="FFFF00"/>
          </a:solidFill>
        </p:spPr>
        <p:txBody>
          <a:bodyPr wrap="square" rtlCol="0">
            <a:spAutoFit/>
          </a:bodyPr>
          <a:lstStyle/>
          <a:p>
            <a:r>
              <a:rPr lang="zh-TW" altLang="en-US" sz="1400" dirty="0"/>
              <a:t>模內壓力</a:t>
            </a:r>
            <a:r>
              <a:rPr lang="en-US" altLang="zh-TW" sz="1400" dirty="0"/>
              <a:t>vs</a:t>
            </a:r>
            <a:r>
              <a:rPr lang="zh-TW" altLang="en-US" sz="1400" dirty="0"/>
              <a:t>時間</a:t>
            </a:r>
          </a:p>
        </p:txBody>
      </p:sp>
      <p:pic>
        <p:nvPicPr>
          <p:cNvPr id="18" name="圖片 17">
            <a:extLst>
              <a:ext uri="{FF2B5EF4-FFF2-40B4-BE49-F238E27FC236}">
                <a16:creationId xmlns:a16="http://schemas.microsoft.com/office/drawing/2014/main" id="{4412EA10-8529-4784-A697-990F7A66892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033858" y="5424504"/>
            <a:ext cx="778769" cy="1114412"/>
          </a:xfrm>
          <a:prstGeom prst="rect">
            <a:avLst/>
          </a:prstGeom>
        </p:spPr>
      </p:pic>
      <p:sp>
        <p:nvSpPr>
          <p:cNvPr id="19" name="文字方塊 18">
            <a:extLst>
              <a:ext uri="{FF2B5EF4-FFF2-40B4-BE49-F238E27FC236}">
                <a16:creationId xmlns:a16="http://schemas.microsoft.com/office/drawing/2014/main" id="{25D0DC0E-25B4-48C6-B226-7647FACD2B8D}"/>
              </a:ext>
            </a:extLst>
          </p:cNvPr>
          <p:cNvSpPr txBox="1"/>
          <p:nvPr/>
        </p:nvSpPr>
        <p:spPr>
          <a:xfrm>
            <a:off x="3802941" y="6356355"/>
            <a:ext cx="1072083" cy="307777"/>
          </a:xfrm>
          <a:prstGeom prst="rect">
            <a:avLst/>
          </a:prstGeom>
          <a:solidFill>
            <a:schemeClr val="accent5">
              <a:lumMod val="40000"/>
              <a:lumOff val="60000"/>
            </a:schemeClr>
          </a:solidFill>
        </p:spPr>
        <p:txBody>
          <a:bodyPr wrap="square" rtlCol="0">
            <a:spAutoFit/>
          </a:bodyPr>
          <a:lstStyle/>
          <a:p>
            <a:r>
              <a:rPr lang="en-US" altLang="zh-TW" sz="1400" b="1" dirty="0">
                <a:latin typeface="微軟正黑體" panose="020B0604030504040204" pitchFamily="34" charset="-120"/>
                <a:ea typeface="微軟正黑體" panose="020B0604030504040204" pitchFamily="34" charset="-120"/>
              </a:rPr>
              <a:t>DAQ</a:t>
            </a:r>
            <a:r>
              <a:rPr lang="zh-TW" altLang="en-US" sz="1400" b="1" dirty="0">
                <a:latin typeface="微軟正黑體" panose="020B0604030504040204" pitchFamily="34" charset="-120"/>
                <a:ea typeface="微軟正黑體" panose="020B0604030504040204" pitchFamily="34" charset="-120"/>
              </a:rPr>
              <a:t> </a:t>
            </a:r>
            <a:r>
              <a:rPr lang="en-US" altLang="zh-TW" sz="1400" b="1" dirty="0">
                <a:latin typeface="微軟正黑體" panose="020B0604030504040204" pitchFamily="34" charset="-120"/>
                <a:ea typeface="微軟正黑體" panose="020B0604030504040204" pitchFamily="34" charset="-120"/>
              </a:rPr>
              <a:t>6218</a:t>
            </a:r>
            <a:endParaRPr lang="zh-TW" altLang="en-US" sz="1400" b="1" dirty="0">
              <a:latin typeface="微軟正黑體" panose="020B0604030504040204" pitchFamily="34" charset="-120"/>
              <a:ea typeface="微軟正黑體" panose="020B0604030504040204" pitchFamily="34" charset="-120"/>
            </a:endParaRPr>
          </a:p>
        </p:txBody>
      </p:sp>
      <p:pic>
        <p:nvPicPr>
          <p:cNvPr id="21" name="圖片 20">
            <a:extLst>
              <a:ext uri="{FF2B5EF4-FFF2-40B4-BE49-F238E27FC236}">
                <a16:creationId xmlns:a16="http://schemas.microsoft.com/office/drawing/2014/main" id="{552023E7-894F-465E-BB20-BF49B5E81695}"/>
              </a:ext>
            </a:extLst>
          </p:cNvPr>
          <p:cNvPicPr>
            <a:picLocks noChangeAspect="1"/>
          </p:cNvPicPr>
          <p:nvPr/>
        </p:nvPicPr>
        <p:blipFill>
          <a:blip r:embed="rId7"/>
          <a:stretch>
            <a:fillRect/>
          </a:stretch>
        </p:blipFill>
        <p:spPr>
          <a:xfrm>
            <a:off x="3802940" y="5046645"/>
            <a:ext cx="1056104" cy="1249475"/>
          </a:xfrm>
          <a:prstGeom prst="rect">
            <a:avLst/>
          </a:prstGeom>
        </p:spPr>
      </p:pic>
      <p:sp>
        <p:nvSpPr>
          <p:cNvPr id="9" name="文字方塊 8">
            <a:extLst>
              <a:ext uri="{FF2B5EF4-FFF2-40B4-BE49-F238E27FC236}">
                <a16:creationId xmlns:a16="http://schemas.microsoft.com/office/drawing/2014/main" id="{0B1220A8-8DFF-44A2-A8B6-84A555177C62}"/>
              </a:ext>
            </a:extLst>
          </p:cNvPr>
          <p:cNvSpPr txBox="1"/>
          <p:nvPr/>
        </p:nvSpPr>
        <p:spPr>
          <a:xfrm>
            <a:off x="3802941" y="4011068"/>
            <a:ext cx="797427" cy="307777"/>
          </a:xfrm>
          <a:prstGeom prst="rect">
            <a:avLst/>
          </a:prstGeom>
          <a:solidFill>
            <a:schemeClr val="accent5">
              <a:lumMod val="40000"/>
              <a:lumOff val="60000"/>
            </a:schemeClr>
          </a:solidFill>
        </p:spPr>
        <p:txBody>
          <a:bodyPr wrap="square" rtlCol="0">
            <a:spAutoFit/>
          </a:bodyPr>
          <a:lstStyle>
            <a:defPPr>
              <a:defRPr lang="zh-TW"/>
            </a:defPPr>
            <a:lvl1pPr>
              <a:defRPr b="1">
                <a:latin typeface="微軟正黑體" panose="020B0604030504040204" pitchFamily="34" charset="-120"/>
                <a:ea typeface="微軟正黑體" panose="020B0604030504040204" pitchFamily="34" charset="-120"/>
              </a:defRPr>
            </a:lvl1pPr>
          </a:lstStyle>
          <a:p>
            <a:r>
              <a:rPr lang="en-US" altLang="zh-TW" sz="1400" dirty="0" err="1"/>
              <a:t>eDAQ</a:t>
            </a:r>
            <a:endParaRPr lang="zh-TW" altLang="en-US" sz="1400" dirty="0"/>
          </a:p>
        </p:txBody>
      </p:sp>
      <p:cxnSp>
        <p:nvCxnSpPr>
          <p:cNvPr id="22" name="直線單箭頭接點 21">
            <a:extLst>
              <a:ext uri="{FF2B5EF4-FFF2-40B4-BE49-F238E27FC236}">
                <a16:creationId xmlns:a16="http://schemas.microsoft.com/office/drawing/2014/main" id="{E1CD19F2-425A-4DD7-8B6B-2763B32947D7}"/>
              </a:ext>
            </a:extLst>
          </p:cNvPr>
          <p:cNvCxnSpPr>
            <a:cxnSpLocks/>
          </p:cNvCxnSpPr>
          <p:nvPr/>
        </p:nvCxnSpPr>
        <p:spPr>
          <a:xfrm flipV="1">
            <a:off x="2919072" y="5888750"/>
            <a:ext cx="363200" cy="8452"/>
          </a:xfrm>
          <a:prstGeom prst="straightConnector1">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799E9BF9-7803-4FFB-8FEA-3FC66B1C54C2}"/>
              </a:ext>
            </a:extLst>
          </p:cNvPr>
          <p:cNvCxnSpPr>
            <a:cxnSpLocks/>
          </p:cNvCxnSpPr>
          <p:nvPr/>
        </p:nvCxnSpPr>
        <p:spPr>
          <a:xfrm flipV="1">
            <a:off x="5197831" y="5949299"/>
            <a:ext cx="363200" cy="8452"/>
          </a:xfrm>
          <a:prstGeom prst="straightConnector1">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7" name="圖片 6">
            <a:extLst>
              <a:ext uri="{FF2B5EF4-FFF2-40B4-BE49-F238E27FC236}">
                <a16:creationId xmlns:a16="http://schemas.microsoft.com/office/drawing/2014/main" id="{3C069A45-EEB4-4037-97AB-7B72113A5792}"/>
              </a:ext>
            </a:extLst>
          </p:cNvPr>
          <p:cNvPicPr>
            <a:picLocks noChangeAspect="1"/>
          </p:cNvPicPr>
          <p:nvPr/>
        </p:nvPicPr>
        <p:blipFill>
          <a:blip r:embed="rId8"/>
          <a:stretch>
            <a:fillRect/>
          </a:stretch>
        </p:blipFill>
        <p:spPr>
          <a:xfrm>
            <a:off x="5762416" y="5448264"/>
            <a:ext cx="2609351" cy="1295977"/>
          </a:xfrm>
          <a:prstGeom prst="rect">
            <a:avLst/>
          </a:prstGeom>
        </p:spPr>
      </p:pic>
      <p:sp>
        <p:nvSpPr>
          <p:cNvPr id="24" name="文字方塊 23">
            <a:extLst>
              <a:ext uri="{FF2B5EF4-FFF2-40B4-BE49-F238E27FC236}">
                <a16:creationId xmlns:a16="http://schemas.microsoft.com/office/drawing/2014/main" id="{9E6B123D-50C3-4E0F-84BC-6C795BB67C3B}"/>
              </a:ext>
            </a:extLst>
          </p:cNvPr>
          <p:cNvSpPr txBox="1"/>
          <p:nvPr/>
        </p:nvSpPr>
        <p:spPr>
          <a:xfrm>
            <a:off x="6534141" y="5601678"/>
            <a:ext cx="1065899" cy="523220"/>
          </a:xfrm>
          <a:prstGeom prst="rect">
            <a:avLst/>
          </a:prstGeom>
          <a:solidFill>
            <a:srgbClr val="FFFF00"/>
          </a:solidFill>
        </p:spPr>
        <p:txBody>
          <a:bodyPr wrap="square" rtlCol="0">
            <a:spAutoFit/>
          </a:bodyPr>
          <a:lstStyle/>
          <a:p>
            <a:r>
              <a:rPr lang="zh-TW" altLang="en-US" sz="1400" dirty="0"/>
              <a:t>模具溫度</a:t>
            </a:r>
            <a:r>
              <a:rPr lang="en-US" altLang="zh-TW" sz="1400" dirty="0"/>
              <a:t>vs</a:t>
            </a:r>
            <a:r>
              <a:rPr lang="zh-TW" altLang="en-US" sz="1400" dirty="0"/>
              <a:t>時間</a:t>
            </a:r>
          </a:p>
        </p:txBody>
      </p:sp>
      <p:sp>
        <p:nvSpPr>
          <p:cNvPr id="25" name="矩形 24">
            <a:extLst>
              <a:ext uri="{FF2B5EF4-FFF2-40B4-BE49-F238E27FC236}">
                <a16:creationId xmlns:a16="http://schemas.microsoft.com/office/drawing/2014/main" id="{123E5CEA-1C7D-48D3-B2C0-9364719C57DA}"/>
              </a:ext>
            </a:extLst>
          </p:cNvPr>
          <p:cNvSpPr/>
          <p:nvPr/>
        </p:nvSpPr>
        <p:spPr>
          <a:xfrm>
            <a:off x="7728241" y="3608459"/>
            <a:ext cx="1107996" cy="369332"/>
          </a:xfrm>
          <a:prstGeom prst="rect">
            <a:avLst/>
          </a:prstGeom>
        </p:spPr>
        <p:txBody>
          <a:bodyPr wrap="none">
            <a:spAutoFit/>
          </a:bodyPr>
          <a:lstStyle/>
          <a:p>
            <a:r>
              <a:rPr lang="zh-TW" altLang="en-US" dirty="0"/>
              <a:t>線上擷取</a:t>
            </a:r>
          </a:p>
        </p:txBody>
      </p:sp>
      <p:pic>
        <p:nvPicPr>
          <p:cNvPr id="20" name="圖片 19">
            <a:extLst>
              <a:ext uri="{FF2B5EF4-FFF2-40B4-BE49-F238E27FC236}">
                <a16:creationId xmlns:a16="http://schemas.microsoft.com/office/drawing/2014/main" id="{4EEBB4AD-AFA2-46F5-A288-ABEA416757B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505172" y="3999245"/>
            <a:ext cx="1979745" cy="1364004"/>
          </a:xfrm>
          <a:prstGeom prst="rect">
            <a:avLst/>
          </a:prstGeom>
        </p:spPr>
      </p:pic>
      <p:sp>
        <p:nvSpPr>
          <p:cNvPr id="26" name="文字方塊 25">
            <a:extLst>
              <a:ext uri="{FF2B5EF4-FFF2-40B4-BE49-F238E27FC236}">
                <a16:creationId xmlns:a16="http://schemas.microsoft.com/office/drawing/2014/main" id="{E2BDF3DC-9725-46B7-8E20-775369F0DA6D}"/>
              </a:ext>
            </a:extLst>
          </p:cNvPr>
          <p:cNvSpPr txBox="1"/>
          <p:nvPr/>
        </p:nvSpPr>
        <p:spPr>
          <a:xfrm>
            <a:off x="9028499" y="4034908"/>
            <a:ext cx="1037765" cy="584775"/>
          </a:xfrm>
          <a:prstGeom prst="rect">
            <a:avLst/>
          </a:prstGeom>
          <a:solidFill>
            <a:srgbClr val="FFFF00"/>
          </a:solidFill>
        </p:spPr>
        <p:txBody>
          <a:bodyPr wrap="square" rtlCol="0">
            <a:spAutoFit/>
          </a:bodyPr>
          <a:lstStyle/>
          <a:p>
            <a:r>
              <a:rPr lang="zh-TW" altLang="en-US" sz="1600" dirty="0"/>
              <a:t>螺桿位置</a:t>
            </a:r>
            <a:r>
              <a:rPr lang="en-US" altLang="zh-TW" sz="1600" dirty="0"/>
              <a:t>vs</a:t>
            </a:r>
            <a:r>
              <a:rPr lang="zh-TW" altLang="en-US" sz="1600" dirty="0"/>
              <a:t>時間</a:t>
            </a:r>
          </a:p>
        </p:txBody>
      </p:sp>
      <p:pic>
        <p:nvPicPr>
          <p:cNvPr id="27" name="Picture 2">
            <a:extLst>
              <a:ext uri="{FF2B5EF4-FFF2-40B4-BE49-F238E27FC236}">
                <a16:creationId xmlns:a16="http://schemas.microsoft.com/office/drawing/2014/main" id="{C9456C51-C429-4C9D-ABE7-B480254B3256}"/>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tretch>
            <a:fillRect/>
          </a:stretch>
        </p:blipFill>
        <p:spPr bwMode="auto">
          <a:xfrm>
            <a:off x="8539029" y="5448264"/>
            <a:ext cx="1945887" cy="1340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文字方塊 27">
            <a:extLst>
              <a:ext uri="{FF2B5EF4-FFF2-40B4-BE49-F238E27FC236}">
                <a16:creationId xmlns:a16="http://schemas.microsoft.com/office/drawing/2014/main" id="{47AAB93A-3E7D-4803-8EB4-3C3EBD7C279E}"/>
              </a:ext>
            </a:extLst>
          </p:cNvPr>
          <p:cNvSpPr txBox="1"/>
          <p:nvPr/>
        </p:nvSpPr>
        <p:spPr>
          <a:xfrm>
            <a:off x="9283516" y="5573031"/>
            <a:ext cx="1107996" cy="523220"/>
          </a:xfrm>
          <a:prstGeom prst="rect">
            <a:avLst/>
          </a:prstGeom>
          <a:solidFill>
            <a:srgbClr val="FFFF00"/>
          </a:solidFill>
        </p:spPr>
        <p:txBody>
          <a:bodyPr wrap="square" rtlCol="0">
            <a:spAutoFit/>
          </a:bodyPr>
          <a:lstStyle/>
          <a:p>
            <a:r>
              <a:rPr lang="zh-TW" altLang="en-US" sz="1400" dirty="0"/>
              <a:t>油壓壓力</a:t>
            </a:r>
            <a:r>
              <a:rPr lang="en-US" altLang="zh-TW" sz="1400" dirty="0"/>
              <a:t>vs</a:t>
            </a:r>
            <a:r>
              <a:rPr lang="zh-TW" altLang="en-US" sz="1400" dirty="0"/>
              <a:t>時間</a:t>
            </a:r>
          </a:p>
        </p:txBody>
      </p:sp>
    </p:spTree>
    <p:extLst>
      <p:ext uri="{BB962C8B-B14F-4D97-AF65-F5344CB8AC3E}">
        <p14:creationId xmlns:p14="http://schemas.microsoft.com/office/powerpoint/2010/main" val="40120997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D5E26-10F4-75FE-7B4B-06794C3137EE}"/>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13636558-6779-1847-FE8D-C331A302DC4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74064" y="1951162"/>
            <a:ext cx="5698572" cy="4777330"/>
          </a:xfrm>
          <a:prstGeom prst="rect">
            <a:avLst/>
          </a:prstGeom>
        </p:spPr>
      </p:pic>
      <p:pic>
        <p:nvPicPr>
          <p:cNvPr id="17" name="圖片 16">
            <a:extLst>
              <a:ext uri="{FF2B5EF4-FFF2-40B4-BE49-F238E27FC236}">
                <a16:creationId xmlns:a16="http://schemas.microsoft.com/office/drawing/2014/main" id="{61A368D2-583A-E41A-0F9D-E618A28C518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15224" y="1928812"/>
            <a:ext cx="5703693" cy="4822031"/>
          </a:xfrm>
          <a:prstGeom prst="rect">
            <a:avLst/>
          </a:prstGeom>
        </p:spPr>
      </p:pic>
      <p:sp>
        <p:nvSpPr>
          <p:cNvPr id="18" name="文字方塊 17">
            <a:extLst>
              <a:ext uri="{FF2B5EF4-FFF2-40B4-BE49-F238E27FC236}">
                <a16:creationId xmlns:a16="http://schemas.microsoft.com/office/drawing/2014/main" id="{12DAF76B-013A-B220-EC35-91A016DCCBDF}"/>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sz="1800" dirty="0"/>
              <a:t>到</a:t>
            </a:r>
            <a:r>
              <a:rPr lang="en-US" altLang="zh-TW" sz="1800" dirty="0"/>
              <a:t>V/P</a:t>
            </a:r>
            <a:r>
              <a:rPr lang="zh-TW" altLang="en-US" sz="1800" dirty="0"/>
              <a:t>的時間</a:t>
            </a:r>
            <a:r>
              <a:rPr lang="en-US" altLang="zh-TW" sz="1800" dirty="0"/>
              <a:t>(</a:t>
            </a:r>
            <a:r>
              <a:rPr lang="zh-TW" altLang="en-US" sz="1800" dirty="0"/>
              <a:t>充填時間</a:t>
            </a:r>
            <a:r>
              <a:rPr lang="en-US" altLang="zh-TW" sz="1800" dirty="0"/>
              <a:t>)  </a:t>
            </a:r>
          </a:p>
          <a:p>
            <a:pPr marL="177800" indent="-177800">
              <a:buFont typeface="+mj-lt"/>
              <a:buAutoNum type="arabicPeriod"/>
            </a:pPr>
            <a:r>
              <a:rPr lang="zh-TW" altLang="en-US" sz="1800" dirty="0"/>
              <a:t>保壓結束時的位置</a:t>
            </a:r>
            <a:r>
              <a:rPr lang="en-US" altLang="zh-TW" sz="1800" dirty="0"/>
              <a:t> (</a:t>
            </a:r>
            <a:r>
              <a:rPr lang="zh-TW" altLang="en-US" sz="1800" dirty="0"/>
              <a:t>最前點</a:t>
            </a:r>
            <a:r>
              <a:rPr lang="en-US" altLang="zh-TW" sz="1800" dirty="0"/>
              <a:t>)</a:t>
            </a:r>
          </a:p>
          <a:p>
            <a:pPr marL="177800" indent="-177800">
              <a:buFont typeface="+mj-lt"/>
              <a:buAutoNum type="arabicPeriod"/>
            </a:pPr>
            <a:r>
              <a:rPr lang="zh-TW" altLang="en-US" sz="1800" b="1" dirty="0">
                <a:solidFill>
                  <a:srgbClr val="FF0000"/>
                </a:solidFill>
              </a:rPr>
              <a:t>保壓結束後的位置</a:t>
            </a:r>
            <a:endParaRPr lang="en-US" altLang="zh-TW" sz="1800" b="1" dirty="0">
              <a:solidFill>
                <a:srgbClr val="FF0000"/>
              </a:solidFill>
            </a:endParaRPr>
          </a:p>
          <a:p>
            <a:pPr marL="177800" indent="-177800">
              <a:buFont typeface="+mj-lt"/>
              <a:buAutoNum type="arabicPeriod"/>
            </a:pPr>
            <a:r>
              <a:rPr lang="zh-TW" altLang="en-US" sz="1800" b="1" dirty="0">
                <a:solidFill>
                  <a:srgbClr val="FF0000"/>
                </a:solidFill>
              </a:rPr>
              <a:t>進料時間</a:t>
            </a:r>
            <a:endParaRPr lang="en-US" altLang="zh-TW" sz="1800" b="1" dirty="0">
              <a:solidFill>
                <a:srgbClr val="FF0000"/>
              </a:solidFill>
            </a:endParaRPr>
          </a:p>
          <a:p>
            <a:pPr marL="177800" indent="-177800">
              <a:buFont typeface="+mj-lt"/>
              <a:buAutoNum type="arabicPeriod"/>
            </a:pPr>
            <a:r>
              <a:rPr lang="zh-TW" altLang="en-US" sz="1800" dirty="0"/>
              <a:t>鬆退時間</a:t>
            </a:r>
          </a:p>
        </p:txBody>
      </p:sp>
      <p:sp>
        <p:nvSpPr>
          <p:cNvPr id="3" name="文字方塊 2">
            <a:extLst>
              <a:ext uri="{FF2B5EF4-FFF2-40B4-BE49-F238E27FC236}">
                <a16:creationId xmlns:a16="http://schemas.microsoft.com/office/drawing/2014/main" id="{0DED6457-BF8C-35FC-C468-C77F4D913188}"/>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螺桿位置的監測指標比較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6" name="文字方塊 5">
            <a:extLst>
              <a:ext uri="{FF2B5EF4-FFF2-40B4-BE49-F238E27FC236}">
                <a16:creationId xmlns:a16="http://schemas.microsoft.com/office/drawing/2014/main" id="{69538B68-7EC9-47AA-9C1A-8F01D9131199}"/>
              </a:ext>
            </a:extLst>
          </p:cNvPr>
          <p:cNvSpPr txBox="1"/>
          <p:nvPr/>
        </p:nvSpPr>
        <p:spPr>
          <a:xfrm>
            <a:off x="1652953" y="2426677"/>
            <a:ext cx="2497015" cy="369332"/>
          </a:xfrm>
          <a:prstGeom prst="rect">
            <a:avLst/>
          </a:prstGeom>
          <a:solidFill>
            <a:srgbClr val="FFFF00"/>
          </a:solidFill>
        </p:spPr>
        <p:txBody>
          <a:bodyPr wrap="square" rtlCol="0">
            <a:spAutoFit/>
          </a:bodyPr>
          <a:lstStyle/>
          <a:p>
            <a:r>
              <a:rPr lang="zh-TW" altLang="en-US" dirty="0"/>
              <a:t>溫度影響  </a:t>
            </a:r>
            <a:r>
              <a:rPr lang="en-US" altLang="zh-TW" dirty="0"/>
              <a:t>&lt;</a:t>
            </a:r>
            <a:r>
              <a:rPr lang="zh-TW" altLang="en-US" dirty="0"/>
              <a:t> 材料影響</a:t>
            </a:r>
          </a:p>
        </p:txBody>
      </p:sp>
      <p:sp>
        <p:nvSpPr>
          <p:cNvPr id="7" name="文字方塊 6">
            <a:extLst>
              <a:ext uri="{FF2B5EF4-FFF2-40B4-BE49-F238E27FC236}">
                <a16:creationId xmlns:a16="http://schemas.microsoft.com/office/drawing/2014/main" id="{6ACDEADA-6168-4C42-95FA-CA92CCBF818A}"/>
              </a:ext>
            </a:extLst>
          </p:cNvPr>
          <p:cNvSpPr txBox="1"/>
          <p:nvPr/>
        </p:nvSpPr>
        <p:spPr>
          <a:xfrm>
            <a:off x="7832409" y="3821723"/>
            <a:ext cx="2497015" cy="369332"/>
          </a:xfrm>
          <a:prstGeom prst="rect">
            <a:avLst/>
          </a:prstGeom>
          <a:solidFill>
            <a:srgbClr val="FFFF00"/>
          </a:solidFill>
        </p:spPr>
        <p:txBody>
          <a:bodyPr wrap="square" rtlCol="0">
            <a:spAutoFit/>
          </a:bodyPr>
          <a:lstStyle/>
          <a:p>
            <a:r>
              <a:rPr lang="zh-TW" altLang="en-US" dirty="0"/>
              <a:t>溫度影響  </a:t>
            </a:r>
            <a:r>
              <a:rPr lang="en-US" altLang="zh-TW" dirty="0"/>
              <a:t>&lt;</a:t>
            </a:r>
            <a:r>
              <a:rPr lang="zh-TW" altLang="en-US" dirty="0"/>
              <a:t> 材料影響</a:t>
            </a:r>
          </a:p>
        </p:txBody>
      </p:sp>
    </p:spTree>
    <p:extLst>
      <p:ext uri="{BB962C8B-B14F-4D97-AF65-F5344CB8AC3E}">
        <p14:creationId xmlns:p14="http://schemas.microsoft.com/office/powerpoint/2010/main" val="9187181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27130-D641-C8F8-71AE-DB8B158E74B2}"/>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C8E840C7-2BB3-8B13-5578-FC68F82D90D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941" y="1951162"/>
            <a:ext cx="5650819" cy="4777330"/>
          </a:xfrm>
          <a:prstGeom prst="rect">
            <a:avLst/>
          </a:prstGeom>
        </p:spPr>
      </p:pic>
      <p:sp>
        <p:nvSpPr>
          <p:cNvPr id="18" name="文字方塊 17">
            <a:extLst>
              <a:ext uri="{FF2B5EF4-FFF2-40B4-BE49-F238E27FC236}">
                <a16:creationId xmlns:a16="http://schemas.microsoft.com/office/drawing/2014/main" id="{E3027BD6-5D39-53F7-D4E4-FB80A533266B}"/>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sz="1800" dirty="0"/>
              <a:t>到</a:t>
            </a:r>
            <a:r>
              <a:rPr lang="en-US" altLang="zh-TW" sz="1800" dirty="0"/>
              <a:t>V/P</a:t>
            </a:r>
            <a:r>
              <a:rPr lang="zh-TW" altLang="en-US" sz="1800" dirty="0"/>
              <a:t>的時間</a:t>
            </a:r>
            <a:r>
              <a:rPr lang="en-US" altLang="zh-TW" sz="1800" dirty="0"/>
              <a:t>(</a:t>
            </a:r>
            <a:r>
              <a:rPr lang="zh-TW" altLang="en-US" sz="1800" dirty="0"/>
              <a:t>充填時間</a:t>
            </a:r>
            <a:r>
              <a:rPr lang="en-US" altLang="zh-TW" sz="1800" dirty="0"/>
              <a:t>)  </a:t>
            </a:r>
          </a:p>
          <a:p>
            <a:pPr marL="177800" indent="-177800">
              <a:buFont typeface="+mj-lt"/>
              <a:buAutoNum type="arabicPeriod"/>
            </a:pPr>
            <a:r>
              <a:rPr lang="zh-TW" altLang="en-US" sz="1800" dirty="0"/>
              <a:t>保壓結束時的位置</a:t>
            </a:r>
            <a:r>
              <a:rPr lang="en-US" altLang="zh-TW" sz="1800" dirty="0"/>
              <a:t> (</a:t>
            </a:r>
            <a:r>
              <a:rPr lang="zh-TW" altLang="en-US" sz="1800" dirty="0"/>
              <a:t>最前點</a:t>
            </a:r>
            <a:r>
              <a:rPr lang="en-US" altLang="zh-TW" sz="1800" dirty="0"/>
              <a:t>)</a:t>
            </a:r>
          </a:p>
          <a:p>
            <a:pPr marL="177800" indent="-177800">
              <a:buFont typeface="+mj-lt"/>
              <a:buAutoNum type="arabicPeriod"/>
            </a:pPr>
            <a:r>
              <a:rPr lang="zh-TW" altLang="en-US" sz="1800" dirty="0"/>
              <a:t>保壓結束後的位置</a:t>
            </a:r>
            <a:endParaRPr lang="en-US" altLang="zh-TW" sz="1800" dirty="0"/>
          </a:p>
          <a:p>
            <a:pPr marL="177800" indent="-177800">
              <a:buFont typeface="+mj-lt"/>
              <a:buAutoNum type="arabicPeriod"/>
            </a:pPr>
            <a:r>
              <a:rPr lang="zh-TW" altLang="en-US" sz="1800" dirty="0"/>
              <a:t>進料時間</a:t>
            </a:r>
            <a:endParaRPr lang="en-US" altLang="zh-TW" sz="1800" dirty="0"/>
          </a:p>
          <a:p>
            <a:pPr marL="177800" indent="-177800">
              <a:buFont typeface="+mj-lt"/>
              <a:buAutoNum type="arabicPeriod"/>
            </a:pPr>
            <a:r>
              <a:rPr lang="zh-TW" altLang="en-US" sz="1800" b="1" dirty="0">
                <a:solidFill>
                  <a:srgbClr val="FF0000"/>
                </a:solidFill>
              </a:rPr>
              <a:t>鬆退時間</a:t>
            </a:r>
          </a:p>
        </p:txBody>
      </p:sp>
      <p:sp>
        <p:nvSpPr>
          <p:cNvPr id="3" name="文字方塊 2">
            <a:extLst>
              <a:ext uri="{FF2B5EF4-FFF2-40B4-BE49-F238E27FC236}">
                <a16:creationId xmlns:a16="http://schemas.microsoft.com/office/drawing/2014/main" id="{E00E2A68-9D4A-7494-E05C-E735975D8E9C}"/>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螺桿位置的監測指標比較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5" name="文字方塊 4">
            <a:extLst>
              <a:ext uri="{FF2B5EF4-FFF2-40B4-BE49-F238E27FC236}">
                <a16:creationId xmlns:a16="http://schemas.microsoft.com/office/drawing/2014/main" id="{151E0C3C-D96A-4F9D-8F77-97A917DAF5F9}"/>
              </a:ext>
            </a:extLst>
          </p:cNvPr>
          <p:cNvSpPr txBox="1"/>
          <p:nvPr/>
        </p:nvSpPr>
        <p:spPr>
          <a:xfrm>
            <a:off x="2145323" y="2520462"/>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 材料影響</a:t>
            </a:r>
          </a:p>
        </p:txBody>
      </p:sp>
    </p:spTree>
    <p:extLst>
      <p:ext uri="{BB962C8B-B14F-4D97-AF65-F5344CB8AC3E}">
        <p14:creationId xmlns:p14="http://schemas.microsoft.com/office/powerpoint/2010/main" val="17691548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9B87E-D802-B155-A5BE-8814AB3F130D}"/>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275A88B0-48A7-3E34-5B55-3F638F0AFCC7}"/>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螺桿位置的監測指標比較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0BB6145A-4B42-443C-4826-DAB74E740AB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75063" y="1928812"/>
            <a:ext cx="5696574" cy="4822029"/>
          </a:xfrm>
          <a:prstGeom prst="rect">
            <a:avLst/>
          </a:prstGeom>
        </p:spPr>
      </p:pic>
      <p:pic>
        <p:nvPicPr>
          <p:cNvPr id="17" name="圖片 16">
            <a:extLst>
              <a:ext uri="{FF2B5EF4-FFF2-40B4-BE49-F238E27FC236}">
                <a16:creationId xmlns:a16="http://schemas.microsoft.com/office/drawing/2014/main" id="{9ABD4110-8558-C2D4-ABBB-597521B69B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5266" y="1957434"/>
            <a:ext cx="5683610" cy="4764786"/>
          </a:xfrm>
          <a:prstGeom prst="rect">
            <a:avLst/>
          </a:prstGeom>
        </p:spPr>
      </p:pic>
      <p:sp>
        <p:nvSpPr>
          <p:cNvPr id="18" name="文字方塊 17">
            <a:extLst>
              <a:ext uri="{FF2B5EF4-FFF2-40B4-BE49-F238E27FC236}">
                <a16:creationId xmlns:a16="http://schemas.microsoft.com/office/drawing/2014/main" id="{A2AD5C24-D782-20AB-96AB-6D3DC8D454F5}"/>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sz="1800" b="1" dirty="0">
                <a:solidFill>
                  <a:srgbClr val="FF0000"/>
                </a:solidFill>
              </a:rPr>
              <a:t>到</a:t>
            </a:r>
            <a:r>
              <a:rPr lang="en-US" altLang="zh-TW" sz="1800" b="1" dirty="0">
                <a:solidFill>
                  <a:srgbClr val="FF0000"/>
                </a:solidFill>
              </a:rPr>
              <a:t>V/P</a:t>
            </a:r>
            <a:r>
              <a:rPr lang="zh-TW" altLang="en-US" sz="1800" b="1" dirty="0">
                <a:solidFill>
                  <a:srgbClr val="FF0000"/>
                </a:solidFill>
              </a:rPr>
              <a:t>的時間</a:t>
            </a:r>
            <a:r>
              <a:rPr lang="en-US" altLang="zh-TW" sz="1800" b="1" dirty="0">
                <a:solidFill>
                  <a:srgbClr val="FF0000"/>
                </a:solidFill>
              </a:rPr>
              <a:t>(</a:t>
            </a:r>
            <a:r>
              <a:rPr lang="zh-TW" altLang="en-US" sz="1800" b="1" dirty="0">
                <a:solidFill>
                  <a:srgbClr val="FF0000"/>
                </a:solidFill>
              </a:rPr>
              <a:t>充填時間</a:t>
            </a:r>
            <a:r>
              <a:rPr lang="en-US" altLang="zh-TW" sz="1800" b="1" dirty="0">
                <a:solidFill>
                  <a:srgbClr val="FF0000"/>
                </a:solidFill>
              </a:rPr>
              <a:t>)  </a:t>
            </a:r>
          </a:p>
          <a:p>
            <a:pPr marL="177800" indent="-177800">
              <a:buFont typeface="+mj-lt"/>
              <a:buAutoNum type="arabicPeriod"/>
            </a:pPr>
            <a:r>
              <a:rPr lang="zh-TW" altLang="en-US" sz="1800" b="1" dirty="0">
                <a:solidFill>
                  <a:srgbClr val="FF0000"/>
                </a:solidFill>
              </a:rPr>
              <a:t>保壓結束時的位置</a:t>
            </a:r>
            <a:r>
              <a:rPr lang="en-US" altLang="zh-TW" sz="1800" b="1" dirty="0">
                <a:solidFill>
                  <a:srgbClr val="FF0000"/>
                </a:solidFill>
              </a:rPr>
              <a:t> (</a:t>
            </a:r>
            <a:r>
              <a:rPr lang="zh-TW" altLang="en-US" sz="1800" b="1" dirty="0">
                <a:solidFill>
                  <a:srgbClr val="FF0000"/>
                </a:solidFill>
              </a:rPr>
              <a:t>最前點</a:t>
            </a:r>
            <a:r>
              <a:rPr lang="en-US" altLang="zh-TW" sz="1800" b="1" dirty="0">
                <a:solidFill>
                  <a:srgbClr val="FF0000"/>
                </a:solidFill>
              </a:rPr>
              <a:t>)</a:t>
            </a:r>
          </a:p>
          <a:p>
            <a:pPr marL="177800" indent="-177800">
              <a:buFont typeface="+mj-lt"/>
              <a:buAutoNum type="arabicPeriod"/>
            </a:pPr>
            <a:r>
              <a:rPr lang="zh-TW" altLang="en-US" sz="1800" dirty="0"/>
              <a:t>保壓結束後的位置</a:t>
            </a:r>
            <a:endParaRPr lang="en-US" altLang="zh-TW" sz="1800" dirty="0"/>
          </a:p>
          <a:p>
            <a:pPr marL="177800" indent="-177800">
              <a:buFont typeface="+mj-lt"/>
              <a:buAutoNum type="arabicPeriod"/>
            </a:pPr>
            <a:r>
              <a:rPr lang="zh-TW" altLang="en-US" sz="1800" dirty="0"/>
              <a:t>進料時間</a:t>
            </a:r>
            <a:endParaRPr lang="en-US" altLang="zh-TW" sz="1800" dirty="0"/>
          </a:p>
          <a:p>
            <a:pPr marL="177800" indent="-177800">
              <a:buFont typeface="+mj-lt"/>
              <a:buAutoNum type="arabicPeriod"/>
            </a:pPr>
            <a:r>
              <a:rPr lang="zh-TW" altLang="en-US" sz="1800" dirty="0"/>
              <a:t>鬆退時間</a:t>
            </a:r>
          </a:p>
        </p:txBody>
      </p:sp>
      <p:sp>
        <p:nvSpPr>
          <p:cNvPr id="6" name="文字方塊 5">
            <a:extLst>
              <a:ext uri="{FF2B5EF4-FFF2-40B4-BE49-F238E27FC236}">
                <a16:creationId xmlns:a16="http://schemas.microsoft.com/office/drawing/2014/main" id="{16874AFB-BC4E-41F8-99BB-1005B0336A93}"/>
              </a:ext>
            </a:extLst>
          </p:cNvPr>
          <p:cNvSpPr txBox="1"/>
          <p:nvPr/>
        </p:nvSpPr>
        <p:spPr>
          <a:xfrm>
            <a:off x="2145323" y="2520462"/>
            <a:ext cx="2497015" cy="369332"/>
          </a:xfrm>
          <a:prstGeom prst="rect">
            <a:avLst/>
          </a:prstGeom>
          <a:solidFill>
            <a:srgbClr val="FFFF00"/>
          </a:solidFill>
        </p:spPr>
        <p:txBody>
          <a:bodyPr wrap="square" rtlCol="0">
            <a:spAutoFit/>
          </a:bodyPr>
          <a:lstStyle/>
          <a:p>
            <a:r>
              <a:rPr lang="zh-TW" altLang="en-US" dirty="0"/>
              <a:t>速度影響  </a:t>
            </a:r>
            <a:r>
              <a:rPr lang="en-US" altLang="zh-TW" dirty="0"/>
              <a:t>&gt;</a:t>
            </a:r>
            <a:r>
              <a:rPr lang="zh-TW" altLang="en-US" dirty="0"/>
              <a:t> 材料影響</a:t>
            </a:r>
          </a:p>
        </p:txBody>
      </p:sp>
      <p:sp>
        <p:nvSpPr>
          <p:cNvPr id="8" name="文字方塊 7">
            <a:extLst>
              <a:ext uri="{FF2B5EF4-FFF2-40B4-BE49-F238E27FC236}">
                <a16:creationId xmlns:a16="http://schemas.microsoft.com/office/drawing/2014/main" id="{598635EE-E950-4B9B-ADF4-397E803214D7}"/>
              </a:ext>
            </a:extLst>
          </p:cNvPr>
          <p:cNvSpPr txBox="1"/>
          <p:nvPr/>
        </p:nvSpPr>
        <p:spPr>
          <a:xfrm>
            <a:off x="7924800" y="2889794"/>
            <a:ext cx="2497015" cy="369332"/>
          </a:xfrm>
          <a:prstGeom prst="rect">
            <a:avLst/>
          </a:prstGeom>
          <a:solidFill>
            <a:srgbClr val="FFFF00"/>
          </a:solidFill>
        </p:spPr>
        <p:txBody>
          <a:bodyPr wrap="square" rtlCol="0">
            <a:spAutoFit/>
          </a:bodyPr>
          <a:lstStyle/>
          <a:p>
            <a:r>
              <a:rPr lang="zh-TW" altLang="en-US" dirty="0"/>
              <a:t>速度影響 </a:t>
            </a:r>
            <a:r>
              <a:rPr lang="en-US" altLang="zh-TW" dirty="0"/>
              <a:t>&lt;</a:t>
            </a:r>
            <a:r>
              <a:rPr lang="zh-TW" altLang="en-US" dirty="0"/>
              <a:t>材料影響</a:t>
            </a:r>
          </a:p>
        </p:txBody>
      </p:sp>
    </p:spTree>
    <p:extLst>
      <p:ext uri="{BB962C8B-B14F-4D97-AF65-F5344CB8AC3E}">
        <p14:creationId xmlns:p14="http://schemas.microsoft.com/office/powerpoint/2010/main" val="32460906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2D961-FE3F-1269-BF74-F6F74646BB79}"/>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1094B611-3938-F359-ED54-086E0DEEEFB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74064" y="1951162"/>
            <a:ext cx="5698572" cy="4777329"/>
          </a:xfrm>
          <a:prstGeom prst="rect">
            <a:avLst/>
          </a:prstGeom>
        </p:spPr>
      </p:pic>
      <p:pic>
        <p:nvPicPr>
          <p:cNvPr id="17" name="圖片 16">
            <a:extLst>
              <a:ext uri="{FF2B5EF4-FFF2-40B4-BE49-F238E27FC236}">
                <a16:creationId xmlns:a16="http://schemas.microsoft.com/office/drawing/2014/main" id="{2FA8A531-2B7A-423C-F7D5-561EEF89EB9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91125" y="1928812"/>
            <a:ext cx="5751892" cy="4822030"/>
          </a:xfrm>
          <a:prstGeom prst="rect">
            <a:avLst/>
          </a:prstGeom>
        </p:spPr>
      </p:pic>
      <p:sp>
        <p:nvSpPr>
          <p:cNvPr id="18" name="文字方塊 17">
            <a:extLst>
              <a:ext uri="{FF2B5EF4-FFF2-40B4-BE49-F238E27FC236}">
                <a16:creationId xmlns:a16="http://schemas.microsoft.com/office/drawing/2014/main" id="{E93F7F73-F0DD-5D30-C8EF-463F4520976C}"/>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sz="1800" dirty="0"/>
              <a:t>到</a:t>
            </a:r>
            <a:r>
              <a:rPr lang="en-US" altLang="zh-TW" sz="1800" dirty="0"/>
              <a:t>V/P</a:t>
            </a:r>
            <a:r>
              <a:rPr lang="zh-TW" altLang="en-US" sz="1800" dirty="0"/>
              <a:t>的時間</a:t>
            </a:r>
            <a:r>
              <a:rPr lang="en-US" altLang="zh-TW" sz="1800" dirty="0"/>
              <a:t>(</a:t>
            </a:r>
            <a:r>
              <a:rPr lang="zh-TW" altLang="en-US" sz="1800" dirty="0"/>
              <a:t>充填時間</a:t>
            </a:r>
            <a:r>
              <a:rPr lang="en-US" altLang="zh-TW" sz="1800" dirty="0"/>
              <a:t>)  </a:t>
            </a:r>
          </a:p>
          <a:p>
            <a:pPr marL="177800" indent="-177800">
              <a:buFont typeface="+mj-lt"/>
              <a:buAutoNum type="arabicPeriod"/>
            </a:pPr>
            <a:r>
              <a:rPr lang="zh-TW" altLang="en-US" sz="1800" dirty="0"/>
              <a:t>保壓結束時的位置</a:t>
            </a:r>
            <a:r>
              <a:rPr lang="en-US" altLang="zh-TW" sz="1800" dirty="0"/>
              <a:t> (</a:t>
            </a:r>
            <a:r>
              <a:rPr lang="zh-TW" altLang="en-US" sz="1800" dirty="0"/>
              <a:t>最前點</a:t>
            </a:r>
            <a:r>
              <a:rPr lang="en-US" altLang="zh-TW" sz="1800" dirty="0"/>
              <a:t>)</a:t>
            </a:r>
          </a:p>
          <a:p>
            <a:pPr marL="177800" indent="-177800">
              <a:buFont typeface="+mj-lt"/>
              <a:buAutoNum type="arabicPeriod"/>
            </a:pPr>
            <a:r>
              <a:rPr lang="zh-TW" altLang="en-US" sz="1800" b="1" dirty="0">
                <a:solidFill>
                  <a:srgbClr val="FF0000"/>
                </a:solidFill>
              </a:rPr>
              <a:t>保壓結束後的位置</a:t>
            </a:r>
            <a:endParaRPr lang="en-US" altLang="zh-TW" sz="1800" b="1" dirty="0">
              <a:solidFill>
                <a:srgbClr val="FF0000"/>
              </a:solidFill>
            </a:endParaRPr>
          </a:p>
          <a:p>
            <a:pPr marL="177800" indent="-177800">
              <a:buFont typeface="+mj-lt"/>
              <a:buAutoNum type="arabicPeriod"/>
            </a:pPr>
            <a:r>
              <a:rPr lang="zh-TW" altLang="en-US" sz="1800" b="1" dirty="0">
                <a:solidFill>
                  <a:srgbClr val="FF0000"/>
                </a:solidFill>
              </a:rPr>
              <a:t>進料時間</a:t>
            </a:r>
            <a:endParaRPr lang="en-US" altLang="zh-TW" sz="1800" b="1" dirty="0">
              <a:solidFill>
                <a:srgbClr val="FF0000"/>
              </a:solidFill>
            </a:endParaRPr>
          </a:p>
          <a:p>
            <a:pPr marL="177800" indent="-177800">
              <a:buFont typeface="+mj-lt"/>
              <a:buAutoNum type="arabicPeriod"/>
            </a:pPr>
            <a:r>
              <a:rPr lang="zh-TW" altLang="en-US" sz="1800" dirty="0"/>
              <a:t>鬆退時間</a:t>
            </a:r>
          </a:p>
        </p:txBody>
      </p:sp>
      <p:sp>
        <p:nvSpPr>
          <p:cNvPr id="5" name="文字方塊 4">
            <a:extLst>
              <a:ext uri="{FF2B5EF4-FFF2-40B4-BE49-F238E27FC236}">
                <a16:creationId xmlns:a16="http://schemas.microsoft.com/office/drawing/2014/main" id="{6090BD92-5B51-DD45-4ACC-748354EBBCED}"/>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螺桿位置的監測指標比較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6" name="文字方塊 5">
            <a:extLst>
              <a:ext uri="{FF2B5EF4-FFF2-40B4-BE49-F238E27FC236}">
                <a16:creationId xmlns:a16="http://schemas.microsoft.com/office/drawing/2014/main" id="{670D6B5A-ED96-49F0-8BDE-504A24C83271}"/>
              </a:ext>
            </a:extLst>
          </p:cNvPr>
          <p:cNvSpPr txBox="1"/>
          <p:nvPr/>
        </p:nvSpPr>
        <p:spPr>
          <a:xfrm>
            <a:off x="1874842" y="2302044"/>
            <a:ext cx="2497015" cy="369332"/>
          </a:xfrm>
          <a:prstGeom prst="rect">
            <a:avLst/>
          </a:prstGeom>
          <a:solidFill>
            <a:srgbClr val="FFFF00"/>
          </a:solidFill>
        </p:spPr>
        <p:txBody>
          <a:bodyPr wrap="square" rtlCol="0">
            <a:spAutoFit/>
          </a:bodyPr>
          <a:lstStyle/>
          <a:p>
            <a:r>
              <a:rPr lang="zh-TW" altLang="en-US" dirty="0"/>
              <a:t>速度影響  </a:t>
            </a:r>
            <a:r>
              <a:rPr lang="en-US" altLang="zh-TW" dirty="0"/>
              <a:t>&lt;</a:t>
            </a:r>
            <a:r>
              <a:rPr lang="zh-TW" altLang="en-US" dirty="0"/>
              <a:t> 材料影響</a:t>
            </a:r>
          </a:p>
        </p:txBody>
      </p:sp>
      <p:sp>
        <p:nvSpPr>
          <p:cNvPr id="7" name="文字方塊 6">
            <a:extLst>
              <a:ext uri="{FF2B5EF4-FFF2-40B4-BE49-F238E27FC236}">
                <a16:creationId xmlns:a16="http://schemas.microsoft.com/office/drawing/2014/main" id="{B9A4C91E-ACC5-44EB-965F-9DECB3FBAA65}"/>
              </a:ext>
            </a:extLst>
          </p:cNvPr>
          <p:cNvSpPr txBox="1"/>
          <p:nvPr/>
        </p:nvSpPr>
        <p:spPr>
          <a:xfrm>
            <a:off x="7544368" y="2302044"/>
            <a:ext cx="2497015" cy="369332"/>
          </a:xfrm>
          <a:prstGeom prst="rect">
            <a:avLst/>
          </a:prstGeom>
          <a:solidFill>
            <a:srgbClr val="FFFF00"/>
          </a:solidFill>
        </p:spPr>
        <p:txBody>
          <a:bodyPr wrap="square" rtlCol="0">
            <a:spAutoFit/>
          </a:bodyPr>
          <a:lstStyle/>
          <a:p>
            <a:r>
              <a:rPr lang="zh-TW" altLang="en-US" dirty="0"/>
              <a:t>速度影響  </a:t>
            </a:r>
            <a:r>
              <a:rPr lang="en-US" altLang="zh-TW" dirty="0"/>
              <a:t>&lt;</a:t>
            </a:r>
            <a:r>
              <a:rPr lang="zh-TW" altLang="en-US" dirty="0"/>
              <a:t> 材料影響</a:t>
            </a:r>
          </a:p>
        </p:txBody>
      </p:sp>
    </p:spTree>
    <p:extLst>
      <p:ext uri="{BB962C8B-B14F-4D97-AF65-F5344CB8AC3E}">
        <p14:creationId xmlns:p14="http://schemas.microsoft.com/office/powerpoint/2010/main" val="13055296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3E62F-491C-DD10-7158-902BBADFED0B}"/>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D370D9AF-CCA4-6949-A1D0-74D68D08D41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0635" y="1970348"/>
            <a:ext cx="5605430" cy="4738957"/>
          </a:xfrm>
          <a:prstGeom prst="rect">
            <a:avLst/>
          </a:prstGeom>
        </p:spPr>
      </p:pic>
      <p:sp>
        <p:nvSpPr>
          <p:cNvPr id="18" name="文字方塊 17">
            <a:extLst>
              <a:ext uri="{FF2B5EF4-FFF2-40B4-BE49-F238E27FC236}">
                <a16:creationId xmlns:a16="http://schemas.microsoft.com/office/drawing/2014/main" id="{0E9D943F-E012-70AA-4483-B600FA8C4E48}"/>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sz="1800" dirty="0"/>
              <a:t>到</a:t>
            </a:r>
            <a:r>
              <a:rPr lang="en-US" altLang="zh-TW" sz="1800" dirty="0"/>
              <a:t>V/P</a:t>
            </a:r>
            <a:r>
              <a:rPr lang="zh-TW" altLang="en-US" sz="1800" dirty="0"/>
              <a:t>的時間</a:t>
            </a:r>
            <a:r>
              <a:rPr lang="en-US" altLang="zh-TW" sz="1800" dirty="0"/>
              <a:t>(</a:t>
            </a:r>
            <a:r>
              <a:rPr lang="zh-TW" altLang="en-US" sz="1800" dirty="0"/>
              <a:t>充填時間</a:t>
            </a:r>
            <a:r>
              <a:rPr lang="en-US" altLang="zh-TW" sz="1800" dirty="0"/>
              <a:t>)  </a:t>
            </a:r>
          </a:p>
          <a:p>
            <a:pPr marL="177800" indent="-177800">
              <a:buFont typeface="+mj-lt"/>
              <a:buAutoNum type="arabicPeriod"/>
            </a:pPr>
            <a:r>
              <a:rPr lang="zh-TW" altLang="en-US" sz="1800" dirty="0"/>
              <a:t>保壓結束時的位置</a:t>
            </a:r>
            <a:r>
              <a:rPr lang="en-US" altLang="zh-TW" sz="1800" dirty="0"/>
              <a:t> (</a:t>
            </a:r>
            <a:r>
              <a:rPr lang="zh-TW" altLang="en-US" sz="1800" dirty="0"/>
              <a:t>最前點</a:t>
            </a:r>
            <a:r>
              <a:rPr lang="en-US" altLang="zh-TW" sz="1800" dirty="0"/>
              <a:t>)</a:t>
            </a:r>
          </a:p>
          <a:p>
            <a:pPr marL="177800" indent="-177800">
              <a:buFont typeface="+mj-lt"/>
              <a:buAutoNum type="arabicPeriod"/>
            </a:pPr>
            <a:r>
              <a:rPr lang="zh-TW" altLang="en-US" sz="1800" dirty="0"/>
              <a:t>保壓結束後的位置</a:t>
            </a:r>
            <a:endParaRPr lang="en-US" altLang="zh-TW" sz="1800" dirty="0"/>
          </a:p>
          <a:p>
            <a:pPr marL="177800" indent="-177800">
              <a:buFont typeface="+mj-lt"/>
              <a:buAutoNum type="arabicPeriod"/>
            </a:pPr>
            <a:r>
              <a:rPr lang="zh-TW" altLang="en-US" sz="1800" dirty="0"/>
              <a:t>進料時間</a:t>
            </a:r>
            <a:endParaRPr lang="en-US" altLang="zh-TW" sz="1800" dirty="0"/>
          </a:p>
          <a:p>
            <a:pPr marL="177800" indent="-177800">
              <a:buFont typeface="+mj-lt"/>
              <a:buAutoNum type="arabicPeriod"/>
            </a:pPr>
            <a:r>
              <a:rPr lang="zh-TW" altLang="en-US" sz="1800" b="1" dirty="0">
                <a:solidFill>
                  <a:srgbClr val="FF0000"/>
                </a:solidFill>
              </a:rPr>
              <a:t>鬆退時間</a:t>
            </a:r>
          </a:p>
        </p:txBody>
      </p:sp>
      <p:sp>
        <p:nvSpPr>
          <p:cNvPr id="3" name="文字方塊 2">
            <a:extLst>
              <a:ext uri="{FF2B5EF4-FFF2-40B4-BE49-F238E27FC236}">
                <a16:creationId xmlns:a16="http://schemas.microsoft.com/office/drawing/2014/main" id="{D3C43E64-8424-BD49-3E75-A2F804E1FF0E}"/>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螺桿位置的監測指標比較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5" name="文字方塊 4">
            <a:extLst>
              <a:ext uri="{FF2B5EF4-FFF2-40B4-BE49-F238E27FC236}">
                <a16:creationId xmlns:a16="http://schemas.microsoft.com/office/drawing/2014/main" id="{4EE1A1C8-7AAB-4BF2-A0EF-5CBC82C6FA76}"/>
              </a:ext>
            </a:extLst>
          </p:cNvPr>
          <p:cNvSpPr txBox="1"/>
          <p:nvPr/>
        </p:nvSpPr>
        <p:spPr>
          <a:xfrm>
            <a:off x="2309446" y="2262554"/>
            <a:ext cx="2497015" cy="369332"/>
          </a:xfrm>
          <a:prstGeom prst="rect">
            <a:avLst/>
          </a:prstGeom>
          <a:solidFill>
            <a:srgbClr val="FFFF00"/>
          </a:solidFill>
        </p:spPr>
        <p:txBody>
          <a:bodyPr wrap="square" rtlCol="0">
            <a:spAutoFit/>
          </a:bodyPr>
          <a:lstStyle/>
          <a:p>
            <a:r>
              <a:rPr lang="zh-TW" altLang="en-US" dirty="0"/>
              <a:t>速度影響 </a:t>
            </a:r>
            <a:r>
              <a:rPr lang="en-US" altLang="zh-TW" dirty="0"/>
              <a:t>&lt;</a:t>
            </a:r>
            <a:r>
              <a:rPr lang="zh-TW" altLang="en-US" dirty="0"/>
              <a:t>材料影響</a:t>
            </a:r>
          </a:p>
        </p:txBody>
      </p:sp>
    </p:spTree>
    <p:extLst>
      <p:ext uri="{BB962C8B-B14F-4D97-AF65-F5344CB8AC3E}">
        <p14:creationId xmlns:p14="http://schemas.microsoft.com/office/powerpoint/2010/main" val="36281027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FF4D8-637B-0998-589D-ADB93D03C07E}"/>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A134B248-58A3-0572-FC36-3E7393C892DF}"/>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噴嘴溫度的監測指標比較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39F59C48-C8FA-30EF-5FB6-6F7E88A9D4F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74478" y="1943141"/>
            <a:ext cx="5697744" cy="4793372"/>
          </a:xfrm>
          <a:prstGeom prst="rect">
            <a:avLst/>
          </a:prstGeom>
        </p:spPr>
      </p:pic>
      <p:pic>
        <p:nvPicPr>
          <p:cNvPr id="17" name="圖片 16">
            <a:extLst>
              <a:ext uri="{FF2B5EF4-FFF2-40B4-BE49-F238E27FC236}">
                <a16:creationId xmlns:a16="http://schemas.microsoft.com/office/drawing/2014/main" id="{21926195-0993-1447-35E0-45E8053C78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91124" y="1928812"/>
            <a:ext cx="5751893" cy="4822031"/>
          </a:xfrm>
          <a:prstGeom prst="rect">
            <a:avLst/>
          </a:prstGeom>
        </p:spPr>
      </p:pic>
      <p:sp>
        <p:nvSpPr>
          <p:cNvPr id="18" name="文字方塊 17">
            <a:extLst>
              <a:ext uri="{FF2B5EF4-FFF2-40B4-BE49-F238E27FC236}">
                <a16:creationId xmlns:a16="http://schemas.microsoft.com/office/drawing/2014/main" id="{9FC1D7CF-C123-6892-821A-4B537ADB71C1}"/>
              </a:ext>
            </a:extLst>
          </p:cNvPr>
          <p:cNvSpPr txBox="1"/>
          <p:nvPr/>
        </p:nvSpPr>
        <p:spPr>
          <a:xfrm>
            <a:off x="8537947" y="107157"/>
            <a:ext cx="3582955" cy="923330"/>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b="1" dirty="0">
                <a:solidFill>
                  <a:srgbClr val="FF0000"/>
                </a:solidFill>
              </a:rPr>
              <a:t>實際融膠溫度的平均值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實際融膠溫度的標準差</a:t>
            </a:r>
            <a:endParaRPr lang="en-US" altLang="zh-TW" b="1" dirty="0">
              <a:solidFill>
                <a:srgbClr val="FF0000"/>
              </a:solidFill>
            </a:endParaRPr>
          </a:p>
        </p:txBody>
      </p:sp>
      <p:sp>
        <p:nvSpPr>
          <p:cNvPr id="6" name="文字方塊 5">
            <a:extLst>
              <a:ext uri="{FF2B5EF4-FFF2-40B4-BE49-F238E27FC236}">
                <a16:creationId xmlns:a16="http://schemas.microsoft.com/office/drawing/2014/main" id="{C6C5D26C-3967-4315-AD67-92E25B5DEDC7}"/>
              </a:ext>
            </a:extLst>
          </p:cNvPr>
          <p:cNvSpPr txBox="1"/>
          <p:nvPr/>
        </p:nvSpPr>
        <p:spPr>
          <a:xfrm>
            <a:off x="1371599" y="2543908"/>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 材料影響</a:t>
            </a:r>
          </a:p>
        </p:txBody>
      </p:sp>
      <p:sp>
        <p:nvSpPr>
          <p:cNvPr id="9" name="文字方塊 8">
            <a:extLst>
              <a:ext uri="{FF2B5EF4-FFF2-40B4-BE49-F238E27FC236}">
                <a16:creationId xmlns:a16="http://schemas.microsoft.com/office/drawing/2014/main" id="{9369D43C-7F64-462A-A0A5-97DF3C739E0E}"/>
              </a:ext>
            </a:extLst>
          </p:cNvPr>
          <p:cNvSpPr txBox="1"/>
          <p:nvPr/>
        </p:nvSpPr>
        <p:spPr>
          <a:xfrm>
            <a:off x="7818563" y="2543908"/>
            <a:ext cx="2497015" cy="369332"/>
          </a:xfrm>
          <a:prstGeom prst="rect">
            <a:avLst/>
          </a:prstGeom>
          <a:solidFill>
            <a:srgbClr val="FFFF00"/>
          </a:solidFill>
        </p:spPr>
        <p:txBody>
          <a:bodyPr wrap="square" rtlCol="0">
            <a:spAutoFit/>
          </a:bodyPr>
          <a:lstStyle/>
          <a:p>
            <a:r>
              <a:rPr lang="zh-TW" altLang="en-US" dirty="0"/>
              <a:t>溫度影響  </a:t>
            </a:r>
            <a:r>
              <a:rPr lang="en-US" altLang="zh-TW" dirty="0"/>
              <a:t>≃</a:t>
            </a:r>
            <a:r>
              <a:rPr lang="zh-TW" altLang="en-US" dirty="0"/>
              <a:t> 材料影響</a:t>
            </a:r>
          </a:p>
        </p:txBody>
      </p:sp>
    </p:spTree>
    <p:extLst>
      <p:ext uri="{BB962C8B-B14F-4D97-AF65-F5344CB8AC3E}">
        <p14:creationId xmlns:p14="http://schemas.microsoft.com/office/powerpoint/2010/main" val="16218668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980E2-EA03-2F16-E047-F4908D1DF97A}"/>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33EE207B-168D-0E33-1369-1497321E9D62}"/>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噴嘴溫度的監測指標比較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F067AF6A-9764-A58C-15DC-447A5D310F4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8220" y="1806073"/>
            <a:ext cx="5700537" cy="4739263"/>
          </a:xfrm>
          <a:prstGeom prst="rect">
            <a:avLst/>
          </a:prstGeom>
        </p:spPr>
      </p:pic>
      <p:pic>
        <p:nvPicPr>
          <p:cNvPr id="17" name="圖片 16">
            <a:extLst>
              <a:ext uri="{FF2B5EF4-FFF2-40B4-BE49-F238E27FC236}">
                <a16:creationId xmlns:a16="http://schemas.microsoft.com/office/drawing/2014/main" id="{0532CD28-A0B5-EE44-6BF5-65E918BB35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91124" y="1928812"/>
            <a:ext cx="5751893" cy="4822031"/>
          </a:xfrm>
          <a:prstGeom prst="rect">
            <a:avLst/>
          </a:prstGeom>
        </p:spPr>
      </p:pic>
      <p:sp>
        <p:nvSpPr>
          <p:cNvPr id="18" name="文字方塊 17">
            <a:extLst>
              <a:ext uri="{FF2B5EF4-FFF2-40B4-BE49-F238E27FC236}">
                <a16:creationId xmlns:a16="http://schemas.microsoft.com/office/drawing/2014/main" id="{3F621B2A-CF49-C622-9845-CF7F9403AC09}"/>
              </a:ext>
            </a:extLst>
          </p:cNvPr>
          <p:cNvSpPr txBox="1"/>
          <p:nvPr/>
        </p:nvSpPr>
        <p:spPr>
          <a:xfrm>
            <a:off x="8537947" y="107157"/>
            <a:ext cx="3582955" cy="923330"/>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b="1" dirty="0">
                <a:solidFill>
                  <a:srgbClr val="FF0000"/>
                </a:solidFill>
              </a:rPr>
              <a:t>實際融膠溫度的平均值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實際融膠溫度的標準差</a:t>
            </a:r>
            <a:endParaRPr lang="en-US" altLang="zh-TW" b="1" dirty="0">
              <a:solidFill>
                <a:srgbClr val="FF0000"/>
              </a:solidFill>
            </a:endParaRPr>
          </a:p>
        </p:txBody>
      </p:sp>
      <p:sp>
        <p:nvSpPr>
          <p:cNvPr id="8" name="文字方塊 7">
            <a:extLst>
              <a:ext uri="{FF2B5EF4-FFF2-40B4-BE49-F238E27FC236}">
                <a16:creationId xmlns:a16="http://schemas.microsoft.com/office/drawing/2014/main" id="{CC341772-FDCA-40EB-8B14-5ADC16E37D53}"/>
              </a:ext>
            </a:extLst>
          </p:cNvPr>
          <p:cNvSpPr txBox="1"/>
          <p:nvPr/>
        </p:nvSpPr>
        <p:spPr>
          <a:xfrm>
            <a:off x="1874842" y="2302044"/>
            <a:ext cx="2497015" cy="369332"/>
          </a:xfrm>
          <a:prstGeom prst="rect">
            <a:avLst/>
          </a:prstGeom>
          <a:solidFill>
            <a:srgbClr val="FFFF00"/>
          </a:solidFill>
        </p:spPr>
        <p:txBody>
          <a:bodyPr wrap="square" rtlCol="0">
            <a:spAutoFit/>
          </a:bodyPr>
          <a:lstStyle/>
          <a:p>
            <a:r>
              <a:rPr lang="zh-TW" altLang="en-US" dirty="0"/>
              <a:t>速度影響  </a:t>
            </a:r>
            <a:r>
              <a:rPr lang="en-US" altLang="zh-TW" dirty="0"/>
              <a:t>&lt;</a:t>
            </a:r>
            <a:r>
              <a:rPr lang="zh-TW" altLang="en-US" dirty="0"/>
              <a:t> 材料影響</a:t>
            </a:r>
          </a:p>
        </p:txBody>
      </p:sp>
      <p:sp>
        <p:nvSpPr>
          <p:cNvPr id="9" name="文字方塊 8">
            <a:extLst>
              <a:ext uri="{FF2B5EF4-FFF2-40B4-BE49-F238E27FC236}">
                <a16:creationId xmlns:a16="http://schemas.microsoft.com/office/drawing/2014/main" id="{9B18609A-C056-4356-A4B1-B08995A96BF0}"/>
              </a:ext>
            </a:extLst>
          </p:cNvPr>
          <p:cNvSpPr txBox="1"/>
          <p:nvPr/>
        </p:nvSpPr>
        <p:spPr>
          <a:xfrm>
            <a:off x="7415610" y="2336292"/>
            <a:ext cx="2497015" cy="369332"/>
          </a:xfrm>
          <a:prstGeom prst="rect">
            <a:avLst/>
          </a:prstGeom>
          <a:solidFill>
            <a:srgbClr val="FFFF00"/>
          </a:solidFill>
        </p:spPr>
        <p:txBody>
          <a:bodyPr wrap="square" rtlCol="0">
            <a:spAutoFit/>
          </a:bodyPr>
          <a:lstStyle/>
          <a:p>
            <a:r>
              <a:rPr lang="zh-TW" altLang="en-US" dirty="0"/>
              <a:t>速度影響  </a:t>
            </a:r>
            <a:r>
              <a:rPr lang="en-US" altLang="zh-TW" dirty="0"/>
              <a:t>&gt;</a:t>
            </a:r>
            <a:r>
              <a:rPr lang="zh-TW" altLang="en-US" dirty="0"/>
              <a:t> 材料影響</a:t>
            </a:r>
          </a:p>
        </p:txBody>
      </p:sp>
    </p:spTree>
    <p:extLst>
      <p:ext uri="{BB962C8B-B14F-4D97-AF65-F5344CB8AC3E}">
        <p14:creationId xmlns:p14="http://schemas.microsoft.com/office/powerpoint/2010/main" val="37854023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0F889-9155-F068-DB02-A344AECF684D}"/>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9E05F62B-0341-2DAF-CC92-12EB49BCCB00}"/>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油壓壓力的監測指標比較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535654DE-0DAF-4C90-2840-1AF8AF9419E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8435" y="1943141"/>
            <a:ext cx="5649830" cy="4793371"/>
          </a:xfrm>
          <a:prstGeom prst="rect">
            <a:avLst/>
          </a:prstGeom>
        </p:spPr>
      </p:pic>
      <p:pic>
        <p:nvPicPr>
          <p:cNvPr id="17" name="圖片 16">
            <a:extLst>
              <a:ext uri="{FF2B5EF4-FFF2-40B4-BE49-F238E27FC236}">
                <a16:creationId xmlns:a16="http://schemas.microsoft.com/office/drawing/2014/main" id="{8DCC9B63-09F9-6423-8592-3881EB00B2D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5266" y="1957434"/>
            <a:ext cx="5683610" cy="4764786"/>
          </a:xfrm>
          <a:prstGeom prst="rect">
            <a:avLst/>
          </a:prstGeom>
        </p:spPr>
      </p:pic>
      <p:sp>
        <p:nvSpPr>
          <p:cNvPr id="18" name="文字方塊 17">
            <a:extLst>
              <a:ext uri="{FF2B5EF4-FFF2-40B4-BE49-F238E27FC236}">
                <a16:creationId xmlns:a16="http://schemas.microsoft.com/office/drawing/2014/main" id="{9007E203-E58C-B4C1-2AEA-1B432AAE6C0B}"/>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sz="1800" b="1" dirty="0">
                <a:solidFill>
                  <a:srgbClr val="FF0000"/>
                </a:solidFill>
              </a:rPr>
              <a:t>充填階段的壓力峰值</a:t>
            </a:r>
            <a:endParaRPr lang="en-US" altLang="zh-TW" sz="1800" b="1" dirty="0">
              <a:solidFill>
                <a:srgbClr val="FF0000"/>
              </a:solidFill>
            </a:endParaRPr>
          </a:p>
          <a:p>
            <a:pPr marL="177800" indent="-177800">
              <a:buFont typeface="+mj-lt"/>
              <a:buAutoNum type="arabicPeriod"/>
            </a:pPr>
            <a:r>
              <a:rPr lang="zh-TW" altLang="en-US" sz="1800" b="1" dirty="0">
                <a:solidFill>
                  <a:srgbClr val="FF0000"/>
                </a:solidFill>
              </a:rPr>
              <a:t>保壓階段的壓力峰值</a:t>
            </a:r>
            <a:endParaRPr lang="en-US" altLang="zh-TW" sz="1800" b="1" dirty="0">
              <a:solidFill>
                <a:srgbClr val="FF0000"/>
              </a:solidFill>
            </a:endParaRPr>
          </a:p>
          <a:p>
            <a:pPr marL="177800" indent="-177800">
              <a:buFont typeface="+mj-lt"/>
              <a:buAutoNum type="arabicPeriod"/>
            </a:pPr>
            <a:r>
              <a:rPr lang="zh-TW" altLang="en-US" sz="1800" dirty="0"/>
              <a:t>保壓持壓值</a:t>
            </a:r>
            <a:endParaRPr lang="en-US" altLang="zh-TW" sz="1800" dirty="0"/>
          </a:p>
          <a:p>
            <a:pPr marL="177800" indent="-177800">
              <a:buFont typeface="+mj-lt"/>
              <a:buAutoNum type="arabicPeriod"/>
            </a:pPr>
            <a:r>
              <a:rPr lang="zh-TW" altLang="en-US" sz="1800" dirty="0"/>
              <a:t>保壓階段的壓力過衝值</a:t>
            </a:r>
            <a:endParaRPr lang="en-US" altLang="zh-TW" sz="1800" dirty="0"/>
          </a:p>
          <a:p>
            <a:pPr marL="177800" indent="-177800">
              <a:buFont typeface="+mj-lt"/>
              <a:buAutoNum type="arabicPeriod"/>
            </a:pPr>
            <a:r>
              <a:rPr lang="zh-TW" altLang="en-US" sz="1800" dirty="0"/>
              <a:t>實際背壓值</a:t>
            </a:r>
          </a:p>
        </p:txBody>
      </p:sp>
      <p:sp>
        <p:nvSpPr>
          <p:cNvPr id="6" name="文字方塊 5">
            <a:extLst>
              <a:ext uri="{FF2B5EF4-FFF2-40B4-BE49-F238E27FC236}">
                <a16:creationId xmlns:a16="http://schemas.microsoft.com/office/drawing/2014/main" id="{804A604E-1AFE-4FD8-BD76-7A0C002BD5A9}"/>
              </a:ext>
            </a:extLst>
          </p:cNvPr>
          <p:cNvSpPr txBox="1"/>
          <p:nvPr/>
        </p:nvSpPr>
        <p:spPr>
          <a:xfrm>
            <a:off x="1652953" y="2426677"/>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材料影響</a:t>
            </a:r>
          </a:p>
        </p:txBody>
      </p:sp>
      <p:sp>
        <p:nvSpPr>
          <p:cNvPr id="8" name="文字方塊 7">
            <a:extLst>
              <a:ext uri="{FF2B5EF4-FFF2-40B4-BE49-F238E27FC236}">
                <a16:creationId xmlns:a16="http://schemas.microsoft.com/office/drawing/2014/main" id="{DB840520-62D2-4D48-ABDD-DFBA0700BF96}"/>
              </a:ext>
            </a:extLst>
          </p:cNvPr>
          <p:cNvSpPr txBox="1"/>
          <p:nvPr/>
        </p:nvSpPr>
        <p:spPr>
          <a:xfrm>
            <a:off x="6881445" y="2302044"/>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材料影響</a:t>
            </a:r>
          </a:p>
        </p:txBody>
      </p:sp>
    </p:spTree>
    <p:extLst>
      <p:ext uri="{BB962C8B-B14F-4D97-AF65-F5344CB8AC3E}">
        <p14:creationId xmlns:p14="http://schemas.microsoft.com/office/powerpoint/2010/main" val="12373647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CD145-C8A3-2ADC-CF06-77F9F9842557}"/>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2A0A4A0E-C776-92FD-AED9-EE8D47553EE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9548" y="1989293"/>
            <a:ext cx="5607604" cy="4701067"/>
          </a:xfrm>
          <a:prstGeom prst="rect">
            <a:avLst/>
          </a:prstGeom>
        </p:spPr>
      </p:pic>
      <p:pic>
        <p:nvPicPr>
          <p:cNvPr id="17" name="圖片 16">
            <a:extLst>
              <a:ext uri="{FF2B5EF4-FFF2-40B4-BE49-F238E27FC236}">
                <a16:creationId xmlns:a16="http://schemas.microsoft.com/office/drawing/2014/main" id="{0127C655-9729-2230-CC3E-B6A180C1F81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5266" y="1957434"/>
            <a:ext cx="5683609" cy="4764785"/>
          </a:xfrm>
          <a:prstGeom prst="rect">
            <a:avLst/>
          </a:prstGeom>
        </p:spPr>
      </p:pic>
      <p:sp>
        <p:nvSpPr>
          <p:cNvPr id="18" name="文字方塊 17">
            <a:extLst>
              <a:ext uri="{FF2B5EF4-FFF2-40B4-BE49-F238E27FC236}">
                <a16:creationId xmlns:a16="http://schemas.microsoft.com/office/drawing/2014/main" id="{238FBC6B-9B12-83A1-8261-E8EA9C8F8F93}"/>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sz="1800" dirty="0"/>
              <a:t>充填階段的壓力峰值</a:t>
            </a:r>
            <a:endParaRPr lang="en-US" altLang="zh-TW" sz="1800" dirty="0"/>
          </a:p>
          <a:p>
            <a:pPr marL="177800" indent="-177800">
              <a:buFont typeface="+mj-lt"/>
              <a:buAutoNum type="arabicPeriod"/>
            </a:pPr>
            <a:r>
              <a:rPr lang="zh-TW" altLang="en-US" sz="1800" dirty="0"/>
              <a:t>保壓階段的壓力峰值</a:t>
            </a:r>
            <a:endParaRPr lang="en-US" altLang="zh-TW" sz="1800" dirty="0"/>
          </a:p>
          <a:p>
            <a:pPr marL="177800" indent="-177800">
              <a:buFont typeface="+mj-lt"/>
              <a:buAutoNum type="arabicPeriod"/>
            </a:pPr>
            <a:r>
              <a:rPr lang="zh-TW" altLang="en-US" sz="1800" b="1" dirty="0">
                <a:solidFill>
                  <a:srgbClr val="FF0000"/>
                </a:solidFill>
              </a:rPr>
              <a:t>保壓持壓值</a:t>
            </a:r>
            <a:endParaRPr lang="en-US" altLang="zh-TW" sz="1800" b="1" dirty="0">
              <a:solidFill>
                <a:srgbClr val="FF0000"/>
              </a:solidFill>
            </a:endParaRPr>
          </a:p>
          <a:p>
            <a:pPr marL="177800" indent="-177800">
              <a:buFont typeface="+mj-lt"/>
              <a:buAutoNum type="arabicPeriod"/>
            </a:pPr>
            <a:r>
              <a:rPr lang="zh-TW" altLang="en-US" sz="1800" b="1" dirty="0">
                <a:solidFill>
                  <a:srgbClr val="FF0000"/>
                </a:solidFill>
              </a:rPr>
              <a:t>保壓階段的壓力過衝值</a:t>
            </a:r>
            <a:endParaRPr lang="en-US" altLang="zh-TW" sz="1800" b="1" dirty="0">
              <a:solidFill>
                <a:srgbClr val="FF0000"/>
              </a:solidFill>
            </a:endParaRPr>
          </a:p>
          <a:p>
            <a:pPr marL="177800" indent="-177800">
              <a:buFont typeface="+mj-lt"/>
              <a:buAutoNum type="arabicPeriod"/>
            </a:pPr>
            <a:r>
              <a:rPr lang="zh-TW" altLang="en-US" sz="1800" dirty="0"/>
              <a:t>實際背壓值</a:t>
            </a:r>
          </a:p>
        </p:txBody>
      </p:sp>
      <p:sp>
        <p:nvSpPr>
          <p:cNvPr id="2" name="文字方塊 1">
            <a:extLst>
              <a:ext uri="{FF2B5EF4-FFF2-40B4-BE49-F238E27FC236}">
                <a16:creationId xmlns:a16="http://schemas.microsoft.com/office/drawing/2014/main" id="{5F330C37-1878-7ACC-7D09-110604F6D6CC}"/>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油壓壓力的監測指標比較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6" name="文字方塊 5">
            <a:extLst>
              <a:ext uri="{FF2B5EF4-FFF2-40B4-BE49-F238E27FC236}">
                <a16:creationId xmlns:a16="http://schemas.microsoft.com/office/drawing/2014/main" id="{B9AA1ACA-EEE6-4259-8675-34D1A38B57AA}"/>
              </a:ext>
            </a:extLst>
          </p:cNvPr>
          <p:cNvSpPr txBox="1"/>
          <p:nvPr/>
        </p:nvSpPr>
        <p:spPr>
          <a:xfrm>
            <a:off x="1312984" y="2368062"/>
            <a:ext cx="2497015" cy="369332"/>
          </a:xfrm>
          <a:prstGeom prst="rect">
            <a:avLst/>
          </a:prstGeom>
          <a:solidFill>
            <a:srgbClr val="FFFF00"/>
          </a:solidFill>
        </p:spPr>
        <p:txBody>
          <a:bodyPr wrap="square" rtlCol="0">
            <a:spAutoFit/>
          </a:bodyPr>
          <a:lstStyle/>
          <a:p>
            <a:r>
              <a:rPr lang="zh-TW" altLang="en-US" dirty="0"/>
              <a:t>溫度影響  </a:t>
            </a:r>
            <a:r>
              <a:rPr lang="en-US" altLang="zh-TW" dirty="0"/>
              <a:t>&lt;</a:t>
            </a:r>
            <a:r>
              <a:rPr lang="zh-TW" altLang="en-US" dirty="0"/>
              <a:t> 材料影響</a:t>
            </a:r>
          </a:p>
        </p:txBody>
      </p:sp>
      <p:sp>
        <p:nvSpPr>
          <p:cNvPr id="7" name="文字方塊 6">
            <a:extLst>
              <a:ext uri="{FF2B5EF4-FFF2-40B4-BE49-F238E27FC236}">
                <a16:creationId xmlns:a16="http://schemas.microsoft.com/office/drawing/2014/main" id="{4626F113-7792-4DD0-9B92-0AEC9B1EE70A}"/>
              </a:ext>
            </a:extLst>
          </p:cNvPr>
          <p:cNvSpPr txBox="1"/>
          <p:nvPr/>
        </p:nvSpPr>
        <p:spPr>
          <a:xfrm>
            <a:off x="8253045" y="3399748"/>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 材料影響</a:t>
            </a:r>
          </a:p>
        </p:txBody>
      </p:sp>
    </p:spTree>
    <p:extLst>
      <p:ext uri="{BB962C8B-B14F-4D97-AF65-F5344CB8AC3E}">
        <p14:creationId xmlns:p14="http://schemas.microsoft.com/office/powerpoint/2010/main" val="13335671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CAC59-D436-BD63-7DA0-D8ED023953BE}"/>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3309956B-C0AE-C803-1486-31C24750946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6052" y="1989293"/>
            <a:ext cx="5654595" cy="4701067"/>
          </a:xfrm>
          <a:prstGeom prst="rect">
            <a:avLst/>
          </a:prstGeom>
        </p:spPr>
      </p:pic>
      <p:sp>
        <p:nvSpPr>
          <p:cNvPr id="18" name="文字方塊 17">
            <a:extLst>
              <a:ext uri="{FF2B5EF4-FFF2-40B4-BE49-F238E27FC236}">
                <a16:creationId xmlns:a16="http://schemas.microsoft.com/office/drawing/2014/main" id="{82AE642A-C45E-5338-EEF4-59ABCFD89C5A}"/>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sz="1800" dirty="0"/>
              <a:t>充填階段的壓力峰值</a:t>
            </a:r>
            <a:endParaRPr lang="en-US" altLang="zh-TW" sz="1800" dirty="0"/>
          </a:p>
          <a:p>
            <a:pPr marL="177800" indent="-177800">
              <a:buFont typeface="+mj-lt"/>
              <a:buAutoNum type="arabicPeriod"/>
            </a:pPr>
            <a:r>
              <a:rPr lang="zh-TW" altLang="en-US" sz="1800" dirty="0"/>
              <a:t>保壓階段的壓力峰值</a:t>
            </a:r>
            <a:endParaRPr lang="en-US" altLang="zh-TW" sz="1800" dirty="0"/>
          </a:p>
          <a:p>
            <a:pPr marL="177800" indent="-177800">
              <a:buFont typeface="+mj-lt"/>
              <a:buAutoNum type="arabicPeriod"/>
            </a:pPr>
            <a:r>
              <a:rPr lang="zh-TW" altLang="en-US" sz="1800" dirty="0"/>
              <a:t>保壓持壓值</a:t>
            </a:r>
            <a:endParaRPr lang="en-US" altLang="zh-TW" sz="1800" dirty="0"/>
          </a:p>
          <a:p>
            <a:pPr marL="177800" indent="-177800">
              <a:buFont typeface="+mj-lt"/>
              <a:buAutoNum type="arabicPeriod"/>
            </a:pPr>
            <a:r>
              <a:rPr lang="zh-TW" altLang="en-US" sz="1800" dirty="0"/>
              <a:t>保壓階段的壓力過衝值</a:t>
            </a:r>
            <a:endParaRPr lang="en-US" altLang="zh-TW" sz="1800" dirty="0"/>
          </a:p>
          <a:p>
            <a:pPr marL="177800" indent="-177800">
              <a:buFont typeface="+mj-lt"/>
              <a:buAutoNum type="arabicPeriod"/>
            </a:pPr>
            <a:r>
              <a:rPr lang="zh-TW" altLang="en-US" sz="1800" b="1" dirty="0">
                <a:solidFill>
                  <a:srgbClr val="FF0000"/>
                </a:solidFill>
              </a:rPr>
              <a:t>實際背壓值</a:t>
            </a:r>
          </a:p>
        </p:txBody>
      </p:sp>
      <p:sp>
        <p:nvSpPr>
          <p:cNvPr id="2" name="文字方塊 1">
            <a:extLst>
              <a:ext uri="{FF2B5EF4-FFF2-40B4-BE49-F238E27FC236}">
                <a16:creationId xmlns:a16="http://schemas.microsoft.com/office/drawing/2014/main" id="{F01663B0-B169-20C0-3A37-270B9EEC5B48}"/>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油壓壓力的監測指標比較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5" name="文字方塊 4">
            <a:extLst>
              <a:ext uri="{FF2B5EF4-FFF2-40B4-BE49-F238E27FC236}">
                <a16:creationId xmlns:a16="http://schemas.microsoft.com/office/drawing/2014/main" id="{854EDADE-E636-4FE5-91FC-CDE6E19D05ED}"/>
              </a:ext>
            </a:extLst>
          </p:cNvPr>
          <p:cNvSpPr txBox="1"/>
          <p:nvPr/>
        </p:nvSpPr>
        <p:spPr>
          <a:xfrm>
            <a:off x="1652953" y="2426677"/>
            <a:ext cx="2497015" cy="369332"/>
          </a:xfrm>
          <a:prstGeom prst="rect">
            <a:avLst/>
          </a:prstGeom>
          <a:solidFill>
            <a:srgbClr val="FFFF00"/>
          </a:solidFill>
        </p:spPr>
        <p:txBody>
          <a:bodyPr wrap="square" rtlCol="0">
            <a:spAutoFit/>
          </a:bodyPr>
          <a:lstStyle/>
          <a:p>
            <a:r>
              <a:rPr lang="zh-TW" altLang="en-US" dirty="0"/>
              <a:t>溫度影響  </a:t>
            </a:r>
            <a:r>
              <a:rPr lang="en-US" altLang="zh-TW" dirty="0"/>
              <a:t>&lt;</a:t>
            </a:r>
            <a:r>
              <a:rPr lang="zh-TW" altLang="en-US" dirty="0"/>
              <a:t> 材料影響</a:t>
            </a:r>
          </a:p>
        </p:txBody>
      </p:sp>
    </p:spTree>
    <p:extLst>
      <p:ext uri="{BB962C8B-B14F-4D97-AF65-F5344CB8AC3E}">
        <p14:creationId xmlns:p14="http://schemas.microsoft.com/office/powerpoint/2010/main" val="759648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5FE74-9324-7687-BA1A-3AA39A955CF3}"/>
            </a:ext>
          </a:extLst>
        </p:cNvPr>
        <p:cNvGrpSpPr/>
        <p:nvPr/>
      </p:nvGrpSpPr>
      <p:grpSpPr>
        <a:xfrm>
          <a:off x="0" y="0"/>
          <a:ext cx="0" cy="0"/>
          <a:chOff x="0" y="0"/>
          <a:chExt cx="0" cy="0"/>
        </a:xfrm>
      </p:grpSpPr>
      <p:grpSp>
        <p:nvGrpSpPr>
          <p:cNvPr id="2" name="群組 1">
            <a:extLst>
              <a:ext uri="{FF2B5EF4-FFF2-40B4-BE49-F238E27FC236}">
                <a16:creationId xmlns:a16="http://schemas.microsoft.com/office/drawing/2014/main" id="{BC3F7BAF-63EE-68A6-856B-E1F0AADBCB39}"/>
              </a:ext>
            </a:extLst>
          </p:cNvPr>
          <p:cNvGrpSpPr/>
          <p:nvPr/>
        </p:nvGrpSpPr>
        <p:grpSpPr>
          <a:xfrm>
            <a:off x="11871355" y="2364433"/>
            <a:ext cx="107239" cy="4235746"/>
            <a:chOff x="17600730" y="3546649"/>
            <a:chExt cx="160859" cy="6353620"/>
          </a:xfrm>
        </p:grpSpPr>
        <p:grpSp>
          <p:nvGrpSpPr>
            <p:cNvPr id="4" name="Group 4">
              <a:extLst>
                <a:ext uri="{FF2B5EF4-FFF2-40B4-BE49-F238E27FC236}">
                  <a16:creationId xmlns:a16="http://schemas.microsoft.com/office/drawing/2014/main" id="{0A0488C5-8A86-4BA9-B101-05384DD54BC9}"/>
                </a:ext>
              </a:extLst>
            </p:cNvPr>
            <p:cNvGrpSpPr/>
            <p:nvPr/>
          </p:nvGrpSpPr>
          <p:grpSpPr>
            <a:xfrm>
              <a:off x="17600730" y="9062069"/>
              <a:ext cx="152400" cy="838200"/>
              <a:chOff x="0" y="0"/>
              <a:chExt cx="203200" cy="1117600"/>
            </a:xfrm>
            <a:solidFill>
              <a:schemeClr val="bg1"/>
            </a:solidFill>
          </p:grpSpPr>
          <p:grpSp>
            <p:nvGrpSpPr>
              <p:cNvPr id="5" name="Group 5">
                <a:extLst>
                  <a:ext uri="{FF2B5EF4-FFF2-40B4-BE49-F238E27FC236}">
                    <a16:creationId xmlns:a16="http://schemas.microsoft.com/office/drawing/2014/main" id="{722D0356-7B7B-4332-8B9E-9F91D09BD319}"/>
                  </a:ext>
                </a:extLst>
              </p:cNvPr>
              <p:cNvGrpSpPr>
                <a:grpSpLocks noChangeAspect="1"/>
              </p:cNvGrpSpPr>
              <p:nvPr/>
            </p:nvGrpSpPr>
            <p:grpSpPr>
              <a:xfrm rot="-10800000">
                <a:off x="0" y="609600"/>
                <a:ext cx="203200" cy="203200"/>
                <a:chOff x="0" y="0"/>
                <a:chExt cx="6355080" cy="6355080"/>
              </a:xfrm>
              <a:grpFill/>
            </p:grpSpPr>
            <p:sp>
              <p:nvSpPr>
                <p:cNvPr id="6" name="Freeform 6">
                  <a:extLst>
                    <a:ext uri="{FF2B5EF4-FFF2-40B4-BE49-F238E27FC236}">
                      <a16:creationId xmlns:a16="http://schemas.microsoft.com/office/drawing/2014/main" id="{A9E35ABE-C6CD-ED5D-6A7B-05B1FDE51A89}"/>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zh-TW" altLang="en-US" sz="1200"/>
                </a:p>
              </p:txBody>
            </p:sp>
          </p:grpSp>
          <p:grpSp>
            <p:nvGrpSpPr>
              <p:cNvPr id="7" name="Group 7">
                <a:extLst>
                  <a:ext uri="{FF2B5EF4-FFF2-40B4-BE49-F238E27FC236}">
                    <a16:creationId xmlns:a16="http://schemas.microsoft.com/office/drawing/2014/main" id="{06820C6A-6E20-BF48-08B7-B7D90CFD5464}"/>
                  </a:ext>
                </a:extLst>
              </p:cNvPr>
              <p:cNvGrpSpPr>
                <a:grpSpLocks noChangeAspect="1"/>
              </p:cNvGrpSpPr>
              <p:nvPr/>
            </p:nvGrpSpPr>
            <p:grpSpPr>
              <a:xfrm rot="-10800000">
                <a:off x="0" y="914400"/>
                <a:ext cx="203200" cy="203200"/>
                <a:chOff x="0" y="0"/>
                <a:chExt cx="6355080" cy="6355080"/>
              </a:xfrm>
              <a:grpFill/>
            </p:grpSpPr>
            <p:sp>
              <p:nvSpPr>
                <p:cNvPr id="8" name="Freeform 8">
                  <a:extLst>
                    <a:ext uri="{FF2B5EF4-FFF2-40B4-BE49-F238E27FC236}">
                      <a16:creationId xmlns:a16="http://schemas.microsoft.com/office/drawing/2014/main" id="{690312AA-84C2-30E7-B383-80520FE2585F}"/>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zh-TW" altLang="en-US" sz="1200"/>
                </a:p>
              </p:txBody>
            </p:sp>
          </p:grpSp>
          <p:grpSp>
            <p:nvGrpSpPr>
              <p:cNvPr id="9" name="Group 9">
                <a:extLst>
                  <a:ext uri="{FF2B5EF4-FFF2-40B4-BE49-F238E27FC236}">
                    <a16:creationId xmlns:a16="http://schemas.microsoft.com/office/drawing/2014/main" id="{48D3265D-CAA6-6890-AC60-FAA264C448D1}"/>
                  </a:ext>
                </a:extLst>
              </p:cNvPr>
              <p:cNvGrpSpPr>
                <a:grpSpLocks noChangeAspect="1"/>
              </p:cNvGrpSpPr>
              <p:nvPr/>
            </p:nvGrpSpPr>
            <p:grpSpPr>
              <a:xfrm rot="-10800000">
                <a:off x="0" y="304800"/>
                <a:ext cx="203200" cy="203200"/>
                <a:chOff x="0" y="0"/>
                <a:chExt cx="6355080" cy="6355080"/>
              </a:xfrm>
              <a:grpFill/>
            </p:grpSpPr>
            <p:sp>
              <p:nvSpPr>
                <p:cNvPr id="10" name="Freeform 10">
                  <a:extLst>
                    <a:ext uri="{FF2B5EF4-FFF2-40B4-BE49-F238E27FC236}">
                      <a16:creationId xmlns:a16="http://schemas.microsoft.com/office/drawing/2014/main" id="{0134B6D2-218C-D3E3-798E-8B04A7D365DF}"/>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zh-TW" altLang="en-US" sz="1200"/>
                </a:p>
              </p:txBody>
            </p:sp>
          </p:grpSp>
          <p:grpSp>
            <p:nvGrpSpPr>
              <p:cNvPr id="11" name="Group 11">
                <a:extLst>
                  <a:ext uri="{FF2B5EF4-FFF2-40B4-BE49-F238E27FC236}">
                    <a16:creationId xmlns:a16="http://schemas.microsoft.com/office/drawing/2014/main" id="{CEC8F183-2CBF-D5D7-B5E4-9BC1D874472C}"/>
                  </a:ext>
                </a:extLst>
              </p:cNvPr>
              <p:cNvGrpSpPr/>
              <p:nvPr/>
            </p:nvGrpSpPr>
            <p:grpSpPr>
              <a:xfrm>
                <a:off x="0" y="0"/>
                <a:ext cx="203200" cy="203200"/>
                <a:chOff x="0" y="0"/>
                <a:chExt cx="6350000" cy="6350000"/>
              </a:xfrm>
              <a:grpFill/>
            </p:grpSpPr>
            <p:sp>
              <p:nvSpPr>
                <p:cNvPr id="12" name="Freeform 12">
                  <a:extLst>
                    <a:ext uri="{FF2B5EF4-FFF2-40B4-BE49-F238E27FC236}">
                      <a16:creationId xmlns:a16="http://schemas.microsoft.com/office/drawing/2014/main" id="{3510C977-E31B-09C6-3617-607201C4859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zh-TW" altLang="en-US" sz="1200"/>
                </a:p>
              </p:txBody>
            </p:sp>
          </p:grpSp>
        </p:grpSp>
        <p:sp>
          <p:nvSpPr>
            <p:cNvPr id="29" name="TextBox 29">
              <a:extLst>
                <a:ext uri="{FF2B5EF4-FFF2-40B4-BE49-F238E27FC236}">
                  <a16:creationId xmlns:a16="http://schemas.microsoft.com/office/drawing/2014/main" id="{C7EB4078-610F-9B48-0384-CE857EF04B28}"/>
                </a:ext>
              </a:extLst>
            </p:cNvPr>
            <p:cNvSpPr txBox="1"/>
            <p:nvPr/>
          </p:nvSpPr>
          <p:spPr>
            <a:xfrm rot="16200000">
              <a:off x="15085803" y="6068547"/>
              <a:ext cx="5197683" cy="153888"/>
            </a:xfrm>
            <a:prstGeom prst="rect">
              <a:avLst/>
            </a:prstGeom>
            <a:noFill/>
          </p:spPr>
          <p:txBody>
            <a:bodyPr lIns="0" tIns="0" rIns="0" bIns="0" rtlCol="0" anchor="t">
              <a:spAutoFit/>
            </a:bodyPr>
            <a:lstStyle/>
            <a:p>
              <a:pPr>
                <a:lnSpc>
                  <a:spcPts val="759"/>
                </a:lnSpc>
                <a:spcBef>
                  <a:spcPct val="0"/>
                </a:spcBef>
              </a:pPr>
              <a:r>
                <a:rPr lang="en-US" sz="667" spc="245" dirty="0">
                  <a:solidFill>
                    <a:schemeClr val="bg1"/>
                  </a:solidFill>
                  <a:latin typeface="Montserrat Classic"/>
                </a:rPr>
                <a:t>Plastics Precision Molding Lab</a:t>
              </a:r>
            </a:p>
          </p:txBody>
        </p:sp>
      </p:grpSp>
      <p:sp>
        <p:nvSpPr>
          <p:cNvPr id="20" name="投影片編號版面配置區 19">
            <a:extLst>
              <a:ext uri="{FF2B5EF4-FFF2-40B4-BE49-F238E27FC236}">
                <a16:creationId xmlns:a16="http://schemas.microsoft.com/office/drawing/2014/main" id="{94DC1157-0BB5-A056-0F27-F3885710FB6C}"/>
              </a:ext>
            </a:extLst>
          </p:cNvPr>
          <p:cNvSpPr>
            <a:spLocks noGrp="1"/>
          </p:cNvSpPr>
          <p:nvPr>
            <p:ph type="sldNum" sz="quarter" idx="12"/>
          </p:nvPr>
        </p:nvSpPr>
        <p:spPr/>
        <p:txBody>
          <a:bodyPr/>
          <a:lstStyle/>
          <a:p>
            <a:fld id="{B6F15528-21DE-4FAA-801E-634DDDAF4B2B}" type="slidenum">
              <a:rPr lang="en-US" smtClean="0"/>
              <a:pPr/>
              <a:t>5</a:t>
            </a:fld>
            <a:endParaRPr lang="en-US"/>
          </a:p>
        </p:txBody>
      </p:sp>
      <p:sp>
        <p:nvSpPr>
          <p:cNvPr id="13" name="文字方塊 12">
            <a:extLst>
              <a:ext uri="{FF2B5EF4-FFF2-40B4-BE49-F238E27FC236}">
                <a16:creationId xmlns:a16="http://schemas.microsoft.com/office/drawing/2014/main" id="{12237703-AE41-5E7A-9F3D-123AAED23796}"/>
              </a:ext>
            </a:extLst>
          </p:cNvPr>
          <p:cNvSpPr txBox="1"/>
          <p:nvPr/>
        </p:nvSpPr>
        <p:spPr>
          <a:xfrm>
            <a:off x="2026346" y="425659"/>
            <a:ext cx="7850855" cy="769441"/>
          </a:xfrm>
          <a:prstGeom prst="rect">
            <a:avLst/>
          </a:prstGeom>
          <a:noFill/>
        </p:spPr>
        <p:txBody>
          <a:bodyPr wrap="square" rtlCol="0">
            <a:spAutoFit/>
          </a:bodyPr>
          <a:lstStyle/>
          <a:p>
            <a:pPr algn="ctr"/>
            <a:r>
              <a:rPr lang="zh-TW" altLang="en-US" sz="4400" b="1" dirty="0">
                <a:latin typeface="Times New Roman" panose="02020603050405020304" pitchFamily="18" charset="0"/>
                <a:ea typeface="標楷體" panose="03000509000000000000" pitchFamily="65" charset="-120"/>
                <a:cs typeface="Times New Roman" panose="02020603050405020304" pitchFamily="18" charset="0"/>
              </a:rPr>
              <a:t>實驗規劃說明</a:t>
            </a:r>
          </a:p>
        </p:txBody>
      </p:sp>
      <p:graphicFrame>
        <p:nvGraphicFramePr>
          <p:cNvPr id="14" name="表格 13">
            <a:extLst>
              <a:ext uri="{FF2B5EF4-FFF2-40B4-BE49-F238E27FC236}">
                <a16:creationId xmlns:a16="http://schemas.microsoft.com/office/drawing/2014/main" id="{2022799D-DE64-70ED-1E5B-8F4A2DB072AA}"/>
              </a:ext>
            </a:extLst>
          </p:cNvPr>
          <p:cNvGraphicFramePr>
            <a:graphicFrameLocks noGrp="1"/>
          </p:cNvGraphicFramePr>
          <p:nvPr>
            <p:extLst>
              <p:ext uri="{D42A27DB-BD31-4B8C-83A1-F6EECF244321}">
                <p14:modId xmlns:p14="http://schemas.microsoft.com/office/powerpoint/2010/main" val="158362440"/>
              </p:ext>
            </p:extLst>
          </p:nvPr>
        </p:nvGraphicFramePr>
        <p:xfrm>
          <a:off x="1854201" y="3034797"/>
          <a:ext cx="8127999" cy="259080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74161275"/>
                    </a:ext>
                  </a:extLst>
                </a:gridCol>
                <a:gridCol w="2709333">
                  <a:extLst>
                    <a:ext uri="{9D8B030D-6E8A-4147-A177-3AD203B41FA5}">
                      <a16:colId xmlns:a16="http://schemas.microsoft.com/office/drawing/2014/main" val="1766984398"/>
                    </a:ext>
                  </a:extLst>
                </a:gridCol>
                <a:gridCol w="2709333">
                  <a:extLst>
                    <a:ext uri="{9D8B030D-6E8A-4147-A177-3AD203B41FA5}">
                      <a16:colId xmlns:a16="http://schemas.microsoft.com/office/drawing/2014/main" val="3552370440"/>
                    </a:ext>
                  </a:extLst>
                </a:gridCol>
              </a:tblGrid>
              <a:tr h="370840">
                <a:tc>
                  <a:txBody>
                    <a:bodyPr/>
                    <a:lstStyle/>
                    <a:p>
                      <a:pPr algn="ctr"/>
                      <a:r>
                        <a:rPr lang="zh-TW" altLang="en-US" b="1" i="0" baseline="0" dirty="0">
                          <a:solidFill>
                            <a:schemeClr val="tx1"/>
                          </a:solidFill>
                          <a:latin typeface="Times New Roman" panose="02020603050405020304" pitchFamily="18" charset="0"/>
                          <a:ea typeface="標楷體" panose="03000509000000000000" pitchFamily="65" charset="-120"/>
                        </a:rPr>
                        <a:t>實驗組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zh-TW" altLang="en-US" b="1" i="0" baseline="0" dirty="0">
                          <a:solidFill>
                            <a:schemeClr val="tx1"/>
                          </a:solidFill>
                          <a:latin typeface="Times New Roman" panose="02020603050405020304" pitchFamily="18" charset="0"/>
                          <a:ea typeface="標楷體" panose="03000509000000000000" pitchFamily="65" charset="-120"/>
                        </a:rPr>
                        <a:t>熔膠溫度 </a:t>
                      </a:r>
                      <a:r>
                        <a:rPr lang="en-US" altLang="zh-TW" b="1" i="0" baseline="0" dirty="0">
                          <a:solidFill>
                            <a:schemeClr val="tx1"/>
                          </a:solidFill>
                          <a:latin typeface="Times New Roman" panose="02020603050405020304" pitchFamily="18" charset="0"/>
                          <a:ea typeface="標楷體" panose="03000509000000000000" pitchFamily="65" charset="-120"/>
                        </a:rPr>
                        <a:t>(</a:t>
                      </a:r>
                      <a:r>
                        <a:rPr lang="en-US" altLang="zh-TW" b="1" i="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b="1" i="0" baseline="0" dirty="0">
                        <a:solidFill>
                          <a:schemeClr val="tx1"/>
                        </a:solidFill>
                        <a:latin typeface="Times New Roman" panose="02020603050405020304" pitchFamily="18" charset="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zh-TW" altLang="en-US" b="1" i="0" baseline="0" dirty="0">
                          <a:solidFill>
                            <a:schemeClr val="tx1"/>
                          </a:solidFill>
                          <a:latin typeface="Times New Roman" panose="02020603050405020304" pitchFamily="18" charset="0"/>
                          <a:ea typeface="標楷體" panose="03000509000000000000" pitchFamily="65" charset="-120"/>
                        </a:rPr>
                        <a:t>射出速度 </a:t>
                      </a:r>
                      <a:r>
                        <a:rPr lang="en-US" altLang="zh-TW" b="1" i="0" baseline="0" dirty="0">
                          <a:solidFill>
                            <a:schemeClr val="tx1"/>
                          </a:solidFill>
                          <a:latin typeface="Times New Roman" panose="02020603050405020304" pitchFamily="18" charset="0"/>
                          <a:ea typeface="標楷體" panose="03000509000000000000" pitchFamily="65" charset="-120"/>
                        </a:rPr>
                        <a:t>(mm/s)</a:t>
                      </a:r>
                      <a:endParaRPr lang="zh-TW" altLang="en-US" b="1" i="0" baseline="0" dirty="0">
                        <a:solidFill>
                          <a:schemeClr val="tx1"/>
                        </a:solidFill>
                        <a:latin typeface="Times New Roman" panose="02020603050405020304" pitchFamily="18" charset="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3060636795"/>
                  </a:ext>
                </a:extLst>
              </a:tr>
              <a:tr h="370840">
                <a:tc>
                  <a:txBody>
                    <a:bodyPr/>
                    <a:lstStyle/>
                    <a:p>
                      <a:pPr algn="ctr"/>
                      <a:r>
                        <a:rPr lang="en-US" altLang="zh-TW" b="0" i="0" baseline="0" dirty="0">
                          <a:solidFill>
                            <a:schemeClr val="tx1"/>
                          </a:solidFill>
                          <a:latin typeface="Times New Roman" panose="02020603050405020304" pitchFamily="18" charset="0"/>
                          <a:ea typeface="標楷體" panose="03000509000000000000" pitchFamily="65" charset="-120"/>
                        </a:rPr>
                        <a:t>Exp.</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b="0" i="0" baseline="0" dirty="0">
                          <a:solidFill>
                            <a:schemeClr val="tx1"/>
                          </a:solidFill>
                          <a:latin typeface="Times New Roman" panose="02020603050405020304" pitchFamily="18" charset="0"/>
                          <a:ea typeface="標楷體" panose="03000509000000000000" pitchFamily="65" charset="-120"/>
                        </a:rPr>
                        <a:t>205</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algn="ctr"/>
                      <a:r>
                        <a:rPr lang="en-US" altLang="zh-TW" b="0" i="0" baseline="0" dirty="0">
                          <a:solidFill>
                            <a:schemeClr val="tx1"/>
                          </a:solidFill>
                          <a:latin typeface="Times New Roman" panose="02020603050405020304" pitchFamily="18" charset="0"/>
                          <a:ea typeface="標楷體" panose="03000509000000000000" pitchFamily="65" charset="-120"/>
                        </a:rPr>
                        <a:t>30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468927"/>
                  </a:ext>
                </a:extLst>
              </a:tr>
              <a:tr h="370840">
                <a:tc>
                  <a:txBody>
                    <a:bodyPr/>
                    <a:lstStyle/>
                    <a:p>
                      <a:pPr algn="ctr"/>
                      <a:r>
                        <a:rPr lang="en-US" altLang="zh-TW" b="0" i="0" baseline="0" dirty="0">
                          <a:solidFill>
                            <a:schemeClr val="tx1"/>
                          </a:solidFill>
                          <a:latin typeface="Times New Roman" panose="02020603050405020304" pitchFamily="18" charset="0"/>
                          <a:ea typeface="標楷體" panose="03000509000000000000" pitchFamily="65" charset="-120"/>
                        </a:rPr>
                        <a:t>No.1</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b="0" i="0" baseline="0" dirty="0">
                          <a:solidFill>
                            <a:schemeClr val="tx1"/>
                          </a:solidFill>
                          <a:latin typeface="Times New Roman" panose="02020603050405020304" pitchFamily="18" charset="0"/>
                          <a:ea typeface="標楷體" panose="03000509000000000000" pitchFamily="65" charset="-120"/>
                        </a:rPr>
                        <a:t>200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vMerge="1">
                  <a:txBody>
                    <a:bodyPr/>
                    <a:lstStyle/>
                    <a:p>
                      <a:pPr algn="ct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1206161"/>
                  </a:ext>
                </a:extLst>
              </a:tr>
              <a:tr h="370840">
                <a:tc>
                  <a:txBody>
                    <a:bodyPr/>
                    <a:lstStyle/>
                    <a:p>
                      <a:pPr algn="ctr"/>
                      <a:r>
                        <a:rPr lang="en-US" altLang="zh-TW" b="0" i="0" baseline="0" dirty="0">
                          <a:solidFill>
                            <a:schemeClr val="tx1"/>
                          </a:solidFill>
                          <a:latin typeface="Times New Roman" panose="02020603050405020304" pitchFamily="18" charset="0"/>
                          <a:ea typeface="標楷體" panose="03000509000000000000" pitchFamily="65" charset="-120"/>
                        </a:rPr>
                        <a:t>No.2</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b="0" i="0" baseline="0" dirty="0">
                          <a:solidFill>
                            <a:schemeClr val="tx1"/>
                          </a:solidFill>
                          <a:latin typeface="Times New Roman" panose="02020603050405020304" pitchFamily="18" charset="0"/>
                          <a:ea typeface="標楷體" panose="03000509000000000000" pitchFamily="65" charset="-120"/>
                        </a:rPr>
                        <a:t>210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vMerge="1">
                  <a:txBody>
                    <a:bodyPr/>
                    <a:lstStyle/>
                    <a:p>
                      <a:pPr algn="ct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8469480"/>
                  </a:ext>
                </a:extLst>
              </a:tr>
              <a:tr h="370840">
                <a:tc>
                  <a:txBody>
                    <a:bodyPr/>
                    <a:lstStyle/>
                    <a:p>
                      <a:pPr algn="ctr"/>
                      <a:r>
                        <a:rPr lang="en-US" altLang="zh-TW" b="0" i="0" baseline="0" dirty="0">
                          <a:solidFill>
                            <a:schemeClr val="tx1"/>
                          </a:solidFill>
                          <a:latin typeface="Times New Roman" panose="02020603050405020304" pitchFamily="18" charset="0"/>
                          <a:ea typeface="標楷體" panose="03000509000000000000" pitchFamily="65" charset="-120"/>
                        </a:rPr>
                        <a:t>No.3</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US" altLang="zh-TW" b="0" i="0" baseline="0" dirty="0">
                          <a:solidFill>
                            <a:schemeClr val="tx1"/>
                          </a:solidFill>
                          <a:latin typeface="Times New Roman" panose="02020603050405020304" pitchFamily="18" charset="0"/>
                          <a:ea typeface="標楷體" panose="03000509000000000000" pitchFamily="65" charset="-120"/>
                        </a:rPr>
                        <a:t>205</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b="0" i="0" baseline="0" dirty="0">
                          <a:solidFill>
                            <a:schemeClr val="tx1"/>
                          </a:solidFill>
                          <a:latin typeface="Times New Roman" panose="02020603050405020304" pitchFamily="18" charset="0"/>
                          <a:ea typeface="標楷體" panose="03000509000000000000" pitchFamily="65" charset="-120"/>
                        </a:rPr>
                        <a:t>20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473206097"/>
                  </a:ext>
                </a:extLst>
              </a:tr>
              <a:tr h="370840">
                <a:tc>
                  <a:txBody>
                    <a:bodyPr/>
                    <a:lstStyle/>
                    <a:p>
                      <a:pPr algn="ctr"/>
                      <a:r>
                        <a:rPr lang="en-US" altLang="zh-TW" b="0" i="0" baseline="0" dirty="0">
                          <a:solidFill>
                            <a:schemeClr val="tx1"/>
                          </a:solidFill>
                          <a:latin typeface="Times New Roman" panose="02020603050405020304" pitchFamily="18" charset="0"/>
                          <a:ea typeface="標楷體" panose="03000509000000000000" pitchFamily="65" charset="-120"/>
                        </a:rPr>
                        <a:t>No.4</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b="0" i="0" baseline="0" dirty="0">
                          <a:solidFill>
                            <a:schemeClr val="tx1"/>
                          </a:solidFill>
                          <a:latin typeface="Times New Roman" panose="02020603050405020304" pitchFamily="18" charset="0"/>
                          <a:ea typeface="標楷體" panose="03000509000000000000" pitchFamily="65" charset="-120"/>
                        </a:rPr>
                        <a:t>40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473344358"/>
                  </a:ext>
                </a:extLst>
              </a:tr>
              <a:tr h="308625">
                <a:tc gridSpan="3">
                  <a:txBody>
                    <a:bodyPr/>
                    <a:lstStyle/>
                    <a:p>
                      <a:pPr algn="l"/>
                      <a:r>
                        <a:rPr lang="zh-TW" altLang="en-US" b="0" i="0" baseline="0" dirty="0">
                          <a:solidFill>
                            <a:schemeClr val="tx1"/>
                          </a:solidFill>
                          <a:latin typeface="Times New Roman" panose="02020603050405020304" pitchFamily="18" charset="0"/>
                          <a:ea typeface="標楷體" panose="03000509000000000000" pitchFamily="65" charset="-120"/>
                        </a:rPr>
                        <a:t>註：</a:t>
                      </a:r>
                      <a:r>
                        <a:rPr lang="en-US" altLang="zh-TW" b="0" i="0" baseline="0" dirty="0">
                          <a:solidFill>
                            <a:schemeClr val="tx1"/>
                          </a:solidFill>
                          <a:latin typeface="Times New Roman" panose="02020603050405020304" pitchFamily="18" charset="0"/>
                          <a:ea typeface="標楷體" panose="03000509000000000000" pitchFamily="65" charset="-120"/>
                        </a:rPr>
                        <a:t>AS</a:t>
                      </a:r>
                      <a:r>
                        <a:rPr lang="zh-TW" altLang="en-US" b="0" i="0" baseline="0" dirty="0">
                          <a:solidFill>
                            <a:schemeClr val="tx1"/>
                          </a:solidFill>
                          <a:latin typeface="Times New Roman" panose="02020603050405020304" pitchFamily="18" charset="0"/>
                          <a:ea typeface="標楷體" panose="03000509000000000000" pitchFamily="65" charset="-120"/>
                        </a:rPr>
                        <a:t>四支料皆使用相同製程參數設定進行成型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92932785"/>
                  </a:ext>
                </a:extLst>
              </a:tr>
            </a:tbl>
          </a:graphicData>
        </a:graphic>
      </p:graphicFrame>
      <p:sp>
        <p:nvSpPr>
          <p:cNvPr id="3" name="文字方塊 2">
            <a:extLst>
              <a:ext uri="{FF2B5EF4-FFF2-40B4-BE49-F238E27FC236}">
                <a16:creationId xmlns:a16="http://schemas.microsoft.com/office/drawing/2014/main" id="{3927C119-C867-448B-AA21-933A1F49368D}"/>
              </a:ext>
            </a:extLst>
          </p:cNvPr>
          <p:cNvSpPr txBox="1"/>
          <p:nvPr/>
        </p:nvSpPr>
        <p:spPr>
          <a:xfrm>
            <a:off x="1052146" y="1514784"/>
            <a:ext cx="10087708" cy="1283108"/>
          </a:xfrm>
          <a:prstGeom prst="rect">
            <a:avLst/>
          </a:prstGeom>
          <a:noFill/>
        </p:spPr>
        <p:txBody>
          <a:bodyPr wrap="square" rtlCol="0">
            <a:spAutoFit/>
          </a:bodyPr>
          <a:lstStyle/>
          <a:p>
            <a:pPr>
              <a:lnSpc>
                <a:spcPct val="110000"/>
              </a:lnSpc>
            </a:pPr>
            <a:r>
              <a:rPr lang="zh-TW" altLang="en-US" sz="2400" dirty="0">
                <a:latin typeface="+mn-ea"/>
              </a:rPr>
              <a:t>為了瞭解製程參數</a:t>
            </a:r>
            <a:r>
              <a:rPr lang="zh-TW" altLang="zh-TW" sz="2400" dirty="0">
                <a:latin typeface="+mn-ea"/>
              </a:rPr>
              <a:t>對射出行為</a:t>
            </a:r>
            <a:r>
              <a:rPr lang="en-US" altLang="zh-TW" sz="2400" dirty="0">
                <a:latin typeface="+mn-ea"/>
              </a:rPr>
              <a:t>(</a:t>
            </a:r>
            <a:r>
              <a:rPr lang="zh-TW" altLang="en-US" sz="2400" dirty="0">
                <a:latin typeface="+mn-ea"/>
              </a:rPr>
              <a:t>製程變量</a:t>
            </a:r>
            <a:r>
              <a:rPr lang="en-US" altLang="zh-TW" sz="2400" dirty="0">
                <a:latin typeface="+mn-ea"/>
              </a:rPr>
              <a:t>)</a:t>
            </a:r>
            <a:r>
              <a:rPr lang="zh-TW" altLang="zh-TW" sz="2400" dirty="0">
                <a:latin typeface="+mn-ea"/>
              </a:rPr>
              <a:t>之影響</a:t>
            </a:r>
            <a:r>
              <a:rPr lang="zh-TW" altLang="en-US" sz="2400" dirty="0">
                <a:latin typeface="+mn-ea"/>
              </a:rPr>
              <a:t>，以融膠溫度及射出速度做為控制便因，進行下列實驗規劃，並探討四支</a:t>
            </a:r>
            <a:r>
              <a:rPr lang="en-US" altLang="zh-TW" sz="2400" dirty="0">
                <a:latin typeface="+mn-ea"/>
              </a:rPr>
              <a:t>AS</a:t>
            </a:r>
            <a:r>
              <a:rPr lang="zh-TW" altLang="en-US" sz="2400" dirty="0">
                <a:latin typeface="+mn-ea"/>
              </a:rPr>
              <a:t>塑料在相同製程參數下的射出行為差異性</a:t>
            </a:r>
          </a:p>
        </p:txBody>
      </p:sp>
    </p:spTree>
    <p:extLst>
      <p:ext uri="{BB962C8B-B14F-4D97-AF65-F5344CB8AC3E}">
        <p14:creationId xmlns:p14="http://schemas.microsoft.com/office/powerpoint/2010/main" val="38037931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BC43F-7E32-38D4-C64F-4DA1ED688D51}"/>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ADDB599E-A264-8F41-3322-353FD28F9554}"/>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油壓壓力的監測指標比較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0EF1C3DE-DFFE-2E8E-47F1-8677481B46D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4529" y="1892805"/>
            <a:ext cx="5585540" cy="4738828"/>
          </a:xfrm>
          <a:prstGeom prst="rect">
            <a:avLst/>
          </a:prstGeom>
        </p:spPr>
      </p:pic>
      <p:pic>
        <p:nvPicPr>
          <p:cNvPr id="17" name="圖片 16">
            <a:extLst>
              <a:ext uri="{FF2B5EF4-FFF2-40B4-BE49-F238E27FC236}">
                <a16:creationId xmlns:a16="http://schemas.microsoft.com/office/drawing/2014/main" id="{7EEBC1FC-68BC-E566-13B9-3A2F29C1868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5266" y="1928812"/>
            <a:ext cx="5683609" cy="4822029"/>
          </a:xfrm>
          <a:prstGeom prst="rect">
            <a:avLst/>
          </a:prstGeom>
        </p:spPr>
      </p:pic>
      <p:sp>
        <p:nvSpPr>
          <p:cNvPr id="18" name="文字方塊 17">
            <a:extLst>
              <a:ext uri="{FF2B5EF4-FFF2-40B4-BE49-F238E27FC236}">
                <a16:creationId xmlns:a16="http://schemas.microsoft.com/office/drawing/2014/main" id="{5E39222A-01DB-3CC9-7D0F-1172EC64CFC0}"/>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sz="1800" b="1" dirty="0">
                <a:solidFill>
                  <a:srgbClr val="FF0000"/>
                </a:solidFill>
              </a:rPr>
              <a:t>充填階段的壓力峰值</a:t>
            </a:r>
            <a:endParaRPr lang="en-US" altLang="zh-TW" sz="1800" b="1" dirty="0">
              <a:solidFill>
                <a:srgbClr val="FF0000"/>
              </a:solidFill>
            </a:endParaRPr>
          </a:p>
          <a:p>
            <a:pPr marL="177800" indent="-177800">
              <a:buFont typeface="+mj-lt"/>
              <a:buAutoNum type="arabicPeriod"/>
            </a:pPr>
            <a:r>
              <a:rPr lang="zh-TW" altLang="en-US" sz="1800" b="1" dirty="0">
                <a:solidFill>
                  <a:srgbClr val="FF0000"/>
                </a:solidFill>
              </a:rPr>
              <a:t>保壓階段的壓力峰值</a:t>
            </a:r>
            <a:endParaRPr lang="en-US" altLang="zh-TW" sz="1800" b="1" dirty="0">
              <a:solidFill>
                <a:srgbClr val="FF0000"/>
              </a:solidFill>
            </a:endParaRPr>
          </a:p>
          <a:p>
            <a:pPr marL="177800" indent="-177800">
              <a:buFont typeface="+mj-lt"/>
              <a:buAutoNum type="arabicPeriod"/>
            </a:pPr>
            <a:r>
              <a:rPr lang="zh-TW" altLang="en-US" sz="1800" dirty="0"/>
              <a:t>保壓持壓值</a:t>
            </a:r>
            <a:endParaRPr lang="en-US" altLang="zh-TW" sz="1800" dirty="0"/>
          </a:p>
          <a:p>
            <a:pPr marL="177800" indent="-177800">
              <a:buFont typeface="+mj-lt"/>
              <a:buAutoNum type="arabicPeriod"/>
            </a:pPr>
            <a:r>
              <a:rPr lang="zh-TW" altLang="en-US" sz="1800" dirty="0"/>
              <a:t>保壓階段的壓力過衝值</a:t>
            </a:r>
            <a:endParaRPr lang="en-US" altLang="zh-TW" sz="1800" dirty="0"/>
          </a:p>
          <a:p>
            <a:pPr marL="177800" indent="-177800">
              <a:buFont typeface="+mj-lt"/>
              <a:buAutoNum type="arabicPeriod"/>
            </a:pPr>
            <a:r>
              <a:rPr lang="zh-TW" altLang="en-US" sz="1800" dirty="0"/>
              <a:t>實際背壓值</a:t>
            </a:r>
          </a:p>
        </p:txBody>
      </p:sp>
      <p:sp>
        <p:nvSpPr>
          <p:cNvPr id="6" name="文字方塊 5">
            <a:extLst>
              <a:ext uri="{FF2B5EF4-FFF2-40B4-BE49-F238E27FC236}">
                <a16:creationId xmlns:a16="http://schemas.microsoft.com/office/drawing/2014/main" id="{BC5146D9-11EC-4A6D-97AD-740979036788}"/>
              </a:ext>
            </a:extLst>
          </p:cNvPr>
          <p:cNvSpPr txBox="1"/>
          <p:nvPr/>
        </p:nvSpPr>
        <p:spPr>
          <a:xfrm>
            <a:off x="1124565" y="2372383"/>
            <a:ext cx="2497015" cy="369332"/>
          </a:xfrm>
          <a:prstGeom prst="rect">
            <a:avLst/>
          </a:prstGeom>
          <a:solidFill>
            <a:srgbClr val="FFFF00"/>
          </a:solidFill>
        </p:spPr>
        <p:txBody>
          <a:bodyPr wrap="square" rtlCol="0">
            <a:spAutoFit/>
          </a:bodyPr>
          <a:lstStyle/>
          <a:p>
            <a:r>
              <a:rPr lang="zh-TW" altLang="en-US" dirty="0"/>
              <a:t>速度影響  </a:t>
            </a:r>
            <a:r>
              <a:rPr lang="en-US" altLang="zh-TW" dirty="0"/>
              <a:t>&gt;</a:t>
            </a:r>
            <a:r>
              <a:rPr lang="zh-TW" altLang="en-US" dirty="0"/>
              <a:t> 材料影響</a:t>
            </a:r>
          </a:p>
        </p:txBody>
      </p:sp>
      <p:sp>
        <p:nvSpPr>
          <p:cNvPr id="8" name="文字方塊 7">
            <a:extLst>
              <a:ext uri="{FF2B5EF4-FFF2-40B4-BE49-F238E27FC236}">
                <a16:creationId xmlns:a16="http://schemas.microsoft.com/office/drawing/2014/main" id="{5D242267-FC12-4F2E-BAE6-2E031D92C378}"/>
              </a:ext>
            </a:extLst>
          </p:cNvPr>
          <p:cNvSpPr txBox="1"/>
          <p:nvPr/>
        </p:nvSpPr>
        <p:spPr>
          <a:xfrm>
            <a:off x="8076350" y="3244334"/>
            <a:ext cx="2497015" cy="369332"/>
          </a:xfrm>
          <a:prstGeom prst="rect">
            <a:avLst/>
          </a:prstGeom>
          <a:solidFill>
            <a:srgbClr val="FFFF00"/>
          </a:solidFill>
        </p:spPr>
        <p:txBody>
          <a:bodyPr wrap="square" rtlCol="0">
            <a:spAutoFit/>
          </a:bodyPr>
          <a:lstStyle/>
          <a:p>
            <a:r>
              <a:rPr lang="zh-TW" altLang="en-US" dirty="0"/>
              <a:t>速度影響 </a:t>
            </a:r>
            <a:r>
              <a:rPr lang="en-US" altLang="zh-TW" dirty="0"/>
              <a:t>&gt;</a:t>
            </a:r>
            <a:r>
              <a:rPr lang="zh-TW" altLang="en-US" dirty="0"/>
              <a:t>材料影響</a:t>
            </a:r>
          </a:p>
        </p:txBody>
      </p:sp>
    </p:spTree>
    <p:extLst>
      <p:ext uri="{BB962C8B-B14F-4D97-AF65-F5344CB8AC3E}">
        <p14:creationId xmlns:p14="http://schemas.microsoft.com/office/powerpoint/2010/main" val="13290330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CFE37-46BA-AF6B-7F15-8A91AB05DFFB}"/>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D41C9F08-D6CD-05BC-BADA-AA332B58844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9547" y="1989293"/>
            <a:ext cx="5607604" cy="4701068"/>
          </a:xfrm>
          <a:prstGeom prst="rect">
            <a:avLst/>
          </a:prstGeom>
        </p:spPr>
      </p:pic>
      <p:pic>
        <p:nvPicPr>
          <p:cNvPr id="17" name="圖片 16">
            <a:extLst>
              <a:ext uri="{FF2B5EF4-FFF2-40B4-BE49-F238E27FC236}">
                <a16:creationId xmlns:a16="http://schemas.microsoft.com/office/drawing/2014/main" id="{EB30340A-88D0-C200-8A37-91E148C48A0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5266" y="1928812"/>
            <a:ext cx="5683609" cy="4822030"/>
          </a:xfrm>
          <a:prstGeom prst="rect">
            <a:avLst/>
          </a:prstGeom>
        </p:spPr>
      </p:pic>
      <p:sp>
        <p:nvSpPr>
          <p:cNvPr id="18" name="文字方塊 17">
            <a:extLst>
              <a:ext uri="{FF2B5EF4-FFF2-40B4-BE49-F238E27FC236}">
                <a16:creationId xmlns:a16="http://schemas.microsoft.com/office/drawing/2014/main" id="{10D5A3AE-71ED-1300-0607-C2B5DEE79486}"/>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sz="1800" dirty="0"/>
              <a:t>充填階段的壓力峰值</a:t>
            </a:r>
            <a:endParaRPr lang="en-US" altLang="zh-TW" sz="1800" dirty="0"/>
          </a:p>
          <a:p>
            <a:pPr marL="177800" indent="-177800">
              <a:buFont typeface="+mj-lt"/>
              <a:buAutoNum type="arabicPeriod"/>
            </a:pPr>
            <a:r>
              <a:rPr lang="zh-TW" altLang="en-US" sz="1800" dirty="0"/>
              <a:t>保壓階段的壓力峰值</a:t>
            </a:r>
            <a:endParaRPr lang="en-US" altLang="zh-TW" sz="1800" dirty="0"/>
          </a:p>
          <a:p>
            <a:pPr marL="177800" indent="-177800">
              <a:buFont typeface="+mj-lt"/>
              <a:buAutoNum type="arabicPeriod"/>
            </a:pPr>
            <a:r>
              <a:rPr lang="zh-TW" altLang="en-US" sz="1800" b="1" dirty="0">
                <a:solidFill>
                  <a:srgbClr val="FF0000"/>
                </a:solidFill>
              </a:rPr>
              <a:t>保壓持壓值</a:t>
            </a:r>
            <a:endParaRPr lang="en-US" altLang="zh-TW" sz="1800" b="1" dirty="0">
              <a:solidFill>
                <a:srgbClr val="FF0000"/>
              </a:solidFill>
            </a:endParaRPr>
          </a:p>
          <a:p>
            <a:pPr marL="177800" indent="-177800">
              <a:buFont typeface="+mj-lt"/>
              <a:buAutoNum type="arabicPeriod"/>
            </a:pPr>
            <a:r>
              <a:rPr lang="zh-TW" altLang="en-US" sz="1800" b="1" dirty="0">
                <a:solidFill>
                  <a:srgbClr val="FF0000"/>
                </a:solidFill>
              </a:rPr>
              <a:t>保壓階段的壓力過衝值</a:t>
            </a:r>
            <a:endParaRPr lang="en-US" altLang="zh-TW" sz="1800" b="1" dirty="0">
              <a:solidFill>
                <a:srgbClr val="FF0000"/>
              </a:solidFill>
            </a:endParaRPr>
          </a:p>
          <a:p>
            <a:pPr marL="177800" indent="-177800">
              <a:buFont typeface="+mj-lt"/>
              <a:buAutoNum type="arabicPeriod"/>
            </a:pPr>
            <a:r>
              <a:rPr lang="zh-TW" altLang="en-US" sz="1800" dirty="0"/>
              <a:t>實際背壓值</a:t>
            </a:r>
          </a:p>
        </p:txBody>
      </p:sp>
      <p:sp>
        <p:nvSpPr>
          <p:cNvPr id="2" name="文字方塊 1">
            <a:extLst>
              <a:ext uri="{FF2B5EF4-FFF2-40B4-BE49-F238E27FC236}">
                <a16:creationId xmlns:a16="http://schemas.microsoft.com/office/drawing/2014/main" id="{342A9F11-C0F7-FC3D-495A-AE4F9D419962}"/>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油壓壓力的監測指標比較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6" name="文字方塊 5">
            <a:extLst>
              <a:ext uri="{FF2B5EF4-FFF2-40B4-BE49-F238E27FC236}">
                <a16:creationId xmlns:a16="http://schemas.microsoft.com/office/drawing/2014/main" id="{05B9396E-82FE-4B3D-A08A-0FAB11BF5FA9}"/>
              </a:ext>
            </a:extLst>
          </p:cNvPr>
          <p:cNvSpPr txBox="1"/>
          <p:nvPr/>
        </p:nvSpPr>
        <p:spPr>
          <a:xfrm>
            <a:off x="1874842" y="2302044"/>
            <a:ext cx="2497015" cy="369332"/>
          </a:xfrm>
          <a:prstGeom prst="rect">
            <a:avLst/>
          </a:prstGeom>
          <a:solidFill>
            <a:srgbClr val="FFFF00"/>
          </a:solidFill>
        </p:spPr>
        <p:txBody>
          <a:bodyPr wrap="square" rtlCol="0">
            <a:spAutoFit/>
          </a:bodyPr>
          <a:lstStyle/>
          <a:p>
            <a:r>
              <a:rPr lang="zh-TW" altLang="en-US" dirty="0"/>
              <a:t>速度影響  </a:t>
            </a:r>
            <a:r>
              <a:rPr lang="en-US" altLang="zh-TW" dirty="0"/>
              <a:t>&lt;</a:t>
            </a:r>
            <a:r>
              <a:rPr lang="zh-TW" altLang="en-US" dirty="0"/>
              <a:t> 材料影響</a:t>
            </a:r>
          </a:p>
        </p:txBody>
      </p:sp>
      <p:sp>
        <p:nvSpPr>
          <p:cNvPr id="7" name="文字方塊 6">
            <a:extLst>
              <a:ext uri="{FF2B5EF4-FFF2-40B4-BE49-F238E27FC236}">
                <a16:creationId xmlns:a16="http://schemas.microsoft.com/office/drawing/2014/main" id="{B9DA5766-2C94-4B22-9486-033CBB451C30}"/>
              </a:ext>
            </a:extLst>
          </p:cNvPr>
          <p:cNvSpPr txBox="1"/>
          <p:nvPr/>
        </p:nvSpPr>
        <p:spPr>
          <a:xfrm>
            <a:off x="8217027" y="3059668"/>
            <a:ext cx="2497015" cy="369332"/>
          </a:xfrm>
          <a:prstGeom prst="rect">
            <a:avLst/>
          </a:prstGeom>
          <a:solidFill>
            <a:srgbClr val="FFFF00"/>
          </a:solidFill>
        </p:spPr>
        <p:txBody>
          <a:bodyPr wrap="square" rtlCol="0">
            <a:spAutoFit/>
          </a:bodyPr>
          <a:lstStyle/>
          <a:p>
            <a:r>
              <a:rPr lang="zh-TW" altLang="en-US" dirty="0"/>
              <a:t>速度影響 </a:t>
            </a:r>
            <a:r>
              <a:rPr lang="en-US" altLang="zh-TW" dirty="0"/>
              <a:t>&gt;</a:t>
            </a:r>
            <a:r>
              <a:rPr lang="zh-TW" altLang="en-US" dirty="0"/>
              <a:t>材料影響</a:t>
            </a:r>
          </a:p>
        </p:txBody>
      </p:sp>
    </p:spTree>
    <p:extLst>
      <p:ext uri="{BB962C8B-B14F-4D97-AF65-F5344CB8AC3E}">
        <p14:creationId xmlns:p14="http://schemas.microsoft.com/office/powerpoint/2010/main" val="36246879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0A1FB-C2D5-606E-D1E8-7F8B7AC94211}"/>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926720AC-91B4-F28B-4D09-B238DAFD8C7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6052" y="1989293"/>
            <a:ext cx="5654595" cy="4701068"/>
          </a:xfrm>
          <a:prstGeom prst="rect">
            <a:avLst/>
          </a:prstGeom>
        </p:spPr>
      </p:pic>
      <p:sp>
        <p:nvSpPr>
          <p:cNvPr id="18" name="文字方塊 17">
            <a:extLst>
              <a:ext uri="{FF2B5EF4-FFF2-40B4-BE49-F238E27FC236}">
                <a16:creationId xmlns:a16="http://schemas.microsoft.com/office/drawing/2014/main" id="{07022192-AD72-0E07-B7A4-2A42B9DBCB90}"/>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sz="1800" dirty="0"/>
              <a:t>充填階段的壓力峰值</a:t>
            </a:r>
            <a:endParaRPr lang="en-US" altLang="zh-TW" sz="1800" dirty="0"/>
          </a:p>
          <a:p>
            <a:pPr marL="177800" indent="-177800">
              <a:buFont typeface="+mj-lt"/>
              <a:buAutoNum type="arabicPeriod"/>
            </a:pPr>
            <a:r>
              <a:rPr lang="zh-TW" altLang="en-US" sz="1800" dirty="0"/>
              <a:t>保壓階段的壓力峰值</a:t>
            </a:r>
            <a:endParaRPr lang="en-US" altLang="zh-TW" sz="1800" dirty="0"/>
          </a:p>
          <a:p>
            <a:pPr marL="177800" indent="-177800">
              <a:buFont typeface="+mj-lt"/>
              <a:buAutoNum type="arabicPeriod"/>
            </a:pPr>
            <a:r>
              <a:rPr lang="zh-TW" altLang="en-US" sz="1800" dirty="0"/>
              <a:t>保壓持壓值</a:t>
            </a:r>
            <a:endParaRPr lang="en-US" altLang="zh-TW" sz="1800" dirty="0"/>
          </a:p>
          <a:p>
            <a:pPr marL="177800" indent="-177800">
              <a:buFont typeface="+mj-lt"/>
              <a:buAutoNum type="arabicPeriod"/>
            </a:pPr>
            <a:r>
              <a:rPr lang="zh-TW" altLang="en-US" sz="1800" dirty="0"/>
              <a:t>保壓階段的壓力過衝值</a:t>
            </a:r>
            <a:endParaRPr lang="en-US" altLang="zh-TW" sz="1800" dirty="0"/>
          </a:p>
          <a:p>
            <a:pPr marL="177800" indent="-177800">
              <a:buFont typeface="+mj-lt"/>
              <a:buAutoNum type="arabicPeriod"/>
            </a:pPr>
            <a:r>
              <a:rPr lang="zh-TW" altLang="en-US" sz="1800" b="1" dirty="0">
                <a:solidFill>
                  <a:srgbClr val="FF0000"/>
                </a:solidFill>
              </a:rPr>
              <a:t>實際背壓值</a:t>
            </a:r>
          </a:p>
        </p:txBody>
      </p:sp>
      <p:sp>
        <p:nvSpPr>
          <p:cNvPr id="2" name="文字方塊 1">
            <a:extLst>
              <a:ext uri="{FF2B5EF4-FFF2-40B4-BE49-F238E27FC236}">
                <a16:creationId xmlns:a16="http://schemas.microsoft.com/office/drawing/2014/main" id="{2AB8CF97-9A95-DF87-D6EF-8D752C22C03A}"/>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油壓壓力的監測指標比較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5" name="文字方塊 4">
            <a:extLst>
              <a:ext uri="{FF2B5EF4-FFF2-40B4-BE49-F238E27FC236}">
                <a16:creationId xmlns:a16="http://schemas.microsoft.com/office/drawing/2014/main" id="{59FBB302-38FC-4AB1-A7CA-B8665612972B}"/>
              </a:ext>
            </a:extLst>
          </p:cNvPr>
          <p:cNvSpPr txBox="1"/>
          <p:nvPr/>
        </p:nvSpPr>
        <p:spPr>
          <a:xfrm>
            <a:off x="2285150" y="4693551"/>
            <a:ext cx="2497015" cy="369332"/>
          </a:xfrm>
          <a:prstGeom prst="rect">
            <a:avLst/>
          </a:prstGeom>
          <a:solidFill>
            <a:srgbClr val="FFFF00"/>
          </a:solidFill>
        </p:spPr>
        <p:txBody>
          <a:bodyPr wrap="square" rtlCol="0">
            <a:spAutoFit/>
          </a:bodyPr>
          <a:lstStyle/>
          <a:p>
            <a:r>
              <a:rPr lang="zh-TW" altLang="en-US" dirty="0"/>
              <a:t>速度影響  </a:t>
            </a:r>
            <a:r>
              <a:rPr lang="en-US" altLang="zh-TW" dirty="0"/>
              <a:t>&gt;</a:t>
            </a:r>
            <a:r>
              <a:rPr lang="zh-TW" altLang="en-US" dirty="0"/>
              <a:t> 材料影響</a:t>
            </a:r>
          </a:p>
        </p:txBody>
      </p:sp>
    </p:spTree>
    <p:extLst>
      <p:ext uri="{BB962C8B-B14F-4D97-AF65-F5344CB8AC3E}">
        <p14:creationId xmlns:p14="http://schemas.microsoft.com/office/powerpoint/2010/main" val="3611993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BFD6B-C2FD-0162-CFBF-D73023B65815}"/>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50C19240-23C5-1D27-5C1F-20A86A77EB0C}"/>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噴嘴壓力的監測指標比較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8D8A974F-870A-D8A1-8EB2-64CA57A94DF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38" y="1962456"/>
            <a:ext cx="5651823" cy="4754740"/>
          </a:xfrm>
          <a:prstGeom prst="rect">
            <a:avLst/>
          </a:prstGeom>
        </p:spPr>
      </p:pic>
      <p:pic>
        <p:nvPicPr>
          <p:cNvPr id="17" name="圖片 16">
            <a:extLst>
              <a:ext uri="{FF2B5EF4-FFF2-40B4-BE49-F238E27FC236}">
                <a16:creationId xmlns:a16="http://schemas.microsoft.com/office/drawing/2014/main" id="{3A149E55-AA34-B89F-4012-C07AE7E4F7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4263" y="1948243"/>
            <a:ext cx="5685615" cy="4783168"/>
          </a:xfrm>
          <a:prstGeom prst="rect">
            <a:avLst/>
          </a:prstGeom>
        </p:spPr>
      </p:pic>
      <p:sp>
        <p:nvSpPr>
          <p:cNvPr id="18" name="文字方塊 17">
            <a:extLst>
              <a:ext uri="{FF2B5EF4-FFF2-40B4-BE49-F238E27FC236}">
                <a16:creationId xmlns:a16="http://schemas.microsoft.com/office/drawing/2014/main" id="{CA2A0865-306D-E494-DF13-D0D9191D98D0}"/>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b="1" dirty="0">
                <a:solidFill>
                  <a:srgbClr val="FF0000"/>
                </a:solidFill>
              </a:rPr>
              <a:t>充填階段的壓力峰值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保壓階段的壓力峰值</a:t>
            </a:r>
            <a:endParaRPr lang="en-US" altLang="zh-TW" b="1" dirty="0">
              <a:solidFill>
                <a:srgbClr val="FF0000"/>
              </a:solidFill>
            </a:endParaRPr>
          </a:p>
          <a:p>
            <a:pPr marL="177800" indent="-177800">
              <a:buFont typeface="+mj-lt"/>
              <a:buAutoNum type="arabicPeriod"/>
            </a:pPr>
            <a:r>
              <a:rPr lang="zh-TW" altLang="en-US" dirty="0"/>
              <a:t>實際保壓值</a:t>
            </a:r>
            <a:endParaRPr lang="en-US" altLang="zh-TW" dirty="0"/>
          </a:p>
          <a:p>
            <a:pPr marL="177800" indent="-177800">
              <a:buFont typeface="+mj-lt"/>
              <a:buAutoNum type="arabicPeriod"/>
            </a:pPr>
            <a:r>
              <a:rPr lang="zh-TW" altLang="en-US" dirty="0"/>
              <a:t>保壓階段的壓力過衝值</a:t>
            </a:r>
            <a:endParaRPr lang="en-US" altLang="zh-TW" dirty="0"/>
          </a:p>
          <a:p>
            <a:pPr marL="177800" indent="-177800">
              <a:buFont typeface="+mj-lt"/>
              <a:buAutoNum type="arabicPeriod"/>
            </a:pPr>
            <a:r>
              <a:rPr lang="zh-TW" altLang="en-US" dirty="0"/>
              <a:t>加料時實際融膠壓力</a:t>
            </a:r>
          </a:p>
        </p:txBody>
      </p:sp>
      <p:sp>
        <p:nvSpPr>
          <p:cNvPr id="6" name="文字方塊 5">
            <a:extLst>
              <a:ext uri="{FF2B5EF4-FFF2-40B4-BE49-F238E27FC236}">
                <a16:creationId xmlns:a16="http://schemas.microsoft.com/office/drawing/2014/main" id="{BAB36D9A-F554-426A-999E-1916D5FB0FFC}"/>
              </a:ext>
            </a:extLst>
          </p:cNvPr>
          <p:cNvSpPr txBox="1"/>
          <p:nvPr/>
        </p:nvSpPr>
        <p:spPr>
          <a:xfrm>
            <a:off x="1652953" y="2426677"/>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 材料影響</a:t>
            </a:r>
          </a:p>
        </p:txBody>
      </p:sp>
      <p:sp>
        <p:nvSpPr>
          <p:cNvPr id="8" name="文字方塊 7">
            <a:extLst>
              <a:ext uri="{FF2B5EF4-FFF2-40B4-BE49-F238E27FC236}">
                <a16:creationId xmlns:a16="http://schemas.microsoft.com/office/drawing/2014/main" id="{465F01A5-A2B8-4A1E-89D8-AFD3EE3410AF}"/>
              </a:ext>
            </a:extLst>
          </p:cNvPr>
          <p:cNvSpPr txBox="1"/>
          <p:nvPr/>
        </p:nvSpPr>
        <p:spPr>
          <a:xfrm>
            <a:off x="7995138" y="3244334"/>
            <a:ext cx="2497015" cy="369332"/>
          </a:xfrm>
          <a:prstGeom prst="rect">
            <a:avLst/>
          </a:prstGeom>
          <a:solidFill>
            <a:srgbClr val="FFFF00"/>
          </a:solidFill>
        </p:spPr>
        <p:txBody>
          <a:bodyPr wrap="square" rtlCol="0">
            <a:spAutoFit/>
          </a:bodyPr>
          <a:lstStyle/>
          <a:p>
            <a:r>
              <a:rPr lang="zh-TW" altLang="en-US" dirty="0"/>
              <a:t>溫度影響  </a:t>
            </a:r>
            <a:r>
              <a:rPr lang="en-US" altLang="zh-TW" dirty="0"/>
              <a:t>&lt;</a:t>
            </a:r>
            <a:r>
              <a:rPr lang="zh-TW" altLang="en-US" dirty="0"/>
              <a:t> 材料影響</a:t>
            </a:r>
          </a:p>
        </p:txBody>
      </p:sp>
    </p:spTree>
    <p:extLst>
      <p:ext uri="{BB962C8B-B14F-4D97-AF65-F5344CB8AC3E}">
        <p14:creationId xmlns:p14="http://schemas.microsoft.com/office/powerpoint/2010/main" val="35391463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4AD61-AF15-1DFF-7CA4-AC2639C60216}"/>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AF6C3339-BF7C-B116-54FC-D70701334D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6052" y="1989292"/>
            <a:ext cx="5654594" cy="4701067"/>
          </a:xfrm>
          <a:prstGeom prst="rect">
            <a:avLst/>
          </a:prstGeom>
        </p:spPr>
      </p:pic>
      <p:pic>
        <p:nvPicPr>
          <p:cNvPr id="17" name="圖片 16">
            <a:extLst>
              <a:ext uri="{FF2B5EF4-FFF2-40B4-BE49-F238E27FC236}">
                <a16:creationId xmlns:a16="http://schemas.microsoft.com/office/drawing/2014/main" id="{A5F7048A-CE82-5CC9-C60E-8EF2D4EE485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4262" y="1948243"/>
            <a:ext cx="5685615" cy="4783168"/>
          </a:xfrm>
          <a:prstGeom prst="rect">
            <a:avLst/>
          </a:prstGeom>
        </p:spPr>
      </p:pic>
      <p:sp>
        <p:nvSpPr>
          <p:cNvPr id="18" name="文字方塊 17">
            <a:extLst>
              <a:ext uri="{FF2B5EF4-FFF2-40B4-BE49-F238E27FC236}">
                <a16:creationId xmlns:a16="http://schemas.microsoft.com/office/drawing/2014/main" id="{4CCF007E-C34C-1763-C76E-89BD34BC012F}"/>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充填階段的壓力峰值</a:t>
            </a:r>
            <a:endParaRPr lang="en-US" altLang="zh-TW" dirty="0"/>
          </a:p>
          <a:p>
            <a:pPr marL="177800" indent="-177800">
              <a:buFont typeface="+mj-lt"/>
              <a:buAutoNum type="arabicPeriod"/>
            </a:pPr>
            <a:r>
              <a:rPr lang="zh-TW" altLang="en-US" dirty="0"/>
              <a:t>保壓階段的壓力峰值</a:t>
            </a:r>
            <a:endParaRPr lang="en-US" altLang="zh-TW" dirty="0"/>
          </a:p>
          <a:p>
            <a:pPr marL="177800" indent="-177800">
              <a:buFont typeface="+mj-lt"/>
              <a:buAutoNum type="arabicPeriod"/>
            </a:pPr>
            <a:r>
              <a:rPr lang="zh-TW" altLang="en-US" b="1" dirty="0">
                <a:solidFill>
                  <a:srgbClr val="FF0000"/>
                </a:solidFill>
              </a:rPr>
              <a:t>實際保壓值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保壓階段的壓力過衝值</a:t>
            </a:r>
            <a:endParaRPr lang="en-US" altLang="zh-TW" b="1" dirty="0">
              <a:solidFill>
                <a:srgbClr val="FF0000"/>
              </a:solidFill>
            </a:endParaRPr>
          </a:p>
          <a:p>
            <a:pPr marL="177800" indent="-177800">
              <a:buFont typeface="+mj-lt"/>
              <a:buAutoNum type="arabicPeriod"/>
            </a:pPr>
            <a:r>
              <a:rPr lang="zh-TW" altLang="en-US" dirty="0"/>
              <a:t>加料時實際融膠壓力</a:t>
            </a:r>
          </a:p>
        </p:txBody>
      </p:sp>
      <p:sp>
        <p:nvSpPr>
          <p:cNvPr id="2" name="文字方塊 1">
            <a:extLst>
              <a:ext uri="{FF2B5EF4-FFF2-40B4-BE49-F238E27FC236}">
                <a16:creationId xmlns:a16="http://schemas.microsoft.com/office/drawing/2014/main" id="{DA3901A0-A346-63CF-877D-E1661D72C59E}"/>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噴嘴壓力的監測指標比較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6" name="文字方塊 5">
            <a:extLst>
              <a:ext uri="{FF2B5EF4-FFF2-40B4-BE49-F238E27FC236}">
                <a16:creationId xmlns:a16="http://schemas.microsoft.com/office/drawing/2014/main" id="{20864C0A-D827-493A-BE37-C90502D27216}"/>
              </a:ext>
            </a:extLst>
          </p:cNvPr>
          <p:cNvSpPr txBox="1"/>
          <p:nvPr/>
        </p:nvSpPr>
        <p:spPr>
          <a:xfrm>
            <a:off x="2450123" y="2274277"/>
            <a:ext cx="2497015" cy="369332"/>
          </a:xfrm>
          <a:prstGeom prst="rect">
            <a:avLst/>
          </a:prstGeom>
          <a:solidFill>
            <a:srgbClr val="FFFF00"/>
          </a:solidFill>
        </p:spPr>
        <p:txBody>
          <a:bodyPr wrap="square" rtlCol="0">
            <a:spAutoFit/>
          </a:bodyPr>
          <a:lstStyle/>
          <a:p>
            <a:r>
              <a:rPr lang="zh-TW" altLang="en-US" dirty="0"/>
              <a:t>溫度影響  </a:t>
            </a:r>
            <a:r>
              <a:rPr lang="en-US" altLang="zh-TW" dirty="0"/>
              <a:t>&lt;</a:t>
            </a:r>
            <a:r>
              <a:rPr lang="zh-TW" altLang="en-US" dirty="0"/>
              <a:t> 材料影響</a:t>
            </a:r>
          </a:p>
        </p:txBody>
      </p:sp>
      <p:sp>
        <p:nvSpPr>
          <p:cNvPr id="7" name="文字方塊 6">
            <a:extLst>
              <a:ext uri="{FF2B5EF4-FFF2-40B4-BE49-F238E27FC236}">
                <a16:creationId xmlns:a16="http://schemas.microsoft.com/office/drawing/2014/main" id="{5A8E9BCD-A18A-446D-BE63-1C0F352793D2}"/>
              </a:ext>
            </a:extLst>
          </p:cNvPr>
          <p:cNvSpPr txBox="1"/>
          <p:nvPr/>
        </p:nvSpPr>
        <p:spPr>
          <a:xfrm>
            <a:off x="8241322" y="3429000"/>
            <a:ext cx="2497015" cy="369332"/>
          </a:xfrm>
          <a:prstGeom prst="rect">
            <a:avLst/>
          </a:prstGeom>
          <a:solidFill>
            <a:srgbClr val="FFFF00"/>
          </a:solidFill>
        </p:spPr>
        <p:txBody>
          <a:bodyPr wrap="square" rtlCol="0">
            <a:spAutoFit/>
          </a:bodyPr>
          <a:lstStyle/>
          <a:p>
            <a:r>
              <a:rPr lang="zh-TW" altLang="en-US" dirty="0"/>
              <a:t>溫度影響  </a:t>
            </a:r>
            <a:r>
              <a:rPr lang="en-US" altLang="zh-TW" dirty="0"/>
              <a:t>&lt;</a:t>
            </a:r>
            <a:r>
              <a:rPr lang="zh-TW" altLang="en-US" dirty="0"/>
              <a:t> 材料影響</a:t>
            </a:r>
          </a:p>
        </p:txBody>
      </p:sp>
    </p:spTree>
    <p:extLst>
      <p:ext uri="{BB962C8B-B14F-4D97-AF65-F5344CB8AC3E}">
        <p14:creationId xmlns:p14="http://schemas.microsoft.com/office/powerpoint/2010/main" val="20113453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8F8A1-50FA-2A67-CACF-BE42A56AE255}"/>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F8C70529-A68D-BE42-2184-0A733D05BF4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9338" y="1989292"/>
            <a:ext cx="5588023" cy="4701067"/>
          </a:xfrm>
          <a:prstGeom prst="rect">
            <a:avLst/>
          </a:prstGeom>
        </p:spPr>
      </p:pic>
      <p:sp>
        <p:nvSpPr>
          <p:cNvPr id="18" name="文字方塊 17">
            <a:extLst>
              <a:ext uri="{FF2B5EF4-FFF2-40B4-BE49-F238E27FC236}">
                <a16:creationId xmlns:a16="http://schemas.microsoft.com/office/drawing/2014/main" id="{ADDD6016-2468-1E96-79B5-434A9494513A}"/>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充填階段的壓力峰值</a:t>
            </a:r>
            <a:endParaRPr lang="en-US" altLang="zh-TW" dirty="0"/>
          </a:p>
          <a:p>
            <a:pPr marL="177800" indent="-177800">
              <a:buFont typeface="+mj-lt"/>
              <a:buAutoNum type="arabicPeriod"/>
            </a:pPr>
            <a:r>
              <a:rPr lang="zh-TW" altLang="en-US" dirty="0"/>
              <a:t>保壓階段的壓力峰值</a:t>
            </a:r>
            <a:endParaRPr lang="en-US" altLang="zh-TW" dirty="0"/>
          </a:p>
          <a:p>
            <a:pPr marL="177800" indent="-177800">
              <a:buFont typeface="+mj-lt"/>
              <a:buAutoNum type="arabicPeriod"/>
            </a:pPr>
            <a:r>
              <a:rPr lang="zh-TW" altLang="en-US" dirty="0"/>
              <a:t>實際保壓值</a:t>
            </a:r>
            <a:endParaRPr lang="en-US" altLang="zh-TW" dirty="0"/>
          </a:p>
          <a:p>
            <a:pPr marL="177800" indent="-177800">
              <a:buFont typeface="+mj-lt"/>
              <a:buAutoNum type="arabicPeriod"/>
            </a:pPr>
            <a:r>
              <a:rPr lang="zh-TW" altLang="en-US" dirty="0"/>
              <a:t>保壓階段的壓力過衝值</a:t>
            </a:r>
            <a:endParaRPr lang="en-US" altLang="zh-TW" dirty="0"/>
          </a:p>
          <a:p>
            <a:pPr marL="177800" indent="-177800">
              <a:buFont typeface="+mj-lt"/>
              <a:buAutoNum type="arabicPeriod"/>
            </a:pPr>
            <a:r>
              <a:rPr lang="zh-TW" altLang="en-US" b="1" dirty="0">
                <a:solidFill>
                  <a:srgbClr val="FF0000"/>
                </a:solidFill>
              </a:rPr>
              <a:t>加料時實際融膠壓力</a:t>
            </a:r>
          </a:p>
        </p:txBody>
      </p:sp>
      <p:sp>
        <p:nvSpPr>
          <p:cNvPr id="2" name="文字方塊 1">
            <a:extLst>
              <a:ext uri="{FF2B5EF4-FFF2-40B4-BE49-F238E27FC236}">
                <a16:creationId xmlns:a16="http://schemas.microsoft.com/office/drawing/2014/main" id="{3AAC682D-79F5-97CB-D866-2AE4A9176298}"/>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噴嘴壓力的監測指標比較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5" name="文字方塊 4">
            <a:extLst>
              <a:ext uri="{FF2B5EF4-FFF2-40B4-BE49-F238E27FC236}">
                <a16:creationId xmlns:a16="http://schemas.microsoft.com/office/drawing/2014/main" id="{88412BE1-3C38-447F-B288-AFCCBB83B20A}"/>
              </a:ext>
            </a:extLst>
          </p:cNvPr>
          <p:cNvSpPr txBox="1"/>
          <p:nvPr/>
        </p:nvSpPr>
        <p:spPr>
          <a:xfrm>
            <a:off x="2426676" y="4677508"/>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材料影響</a:t>
            </a:r>
          </a:p>
        </p:txBody>
      </p:sp>
    </p:spTree>
    <p:extLst>
      <p:ext uri="{BB962C8B-B14F-4D97-AF65-F5344CB8AC3E}">
        <p14:creationId xmlns:p14="http://schemas.microsoft.com/office/powerpoint/2010/main" val="17068121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3972D-EBBA-AB19-5361-70251A5E140A}"/>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B45094C2-64F9-36E6-D5D4-FB77604EC9CB}"/>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噴嘴壓力的監測指標比較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7584276C-423C-4CAE-7473-BE2235E12F2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37" y="1962456"/>
            <a:ext cx="5651823" cy="4754740"/>
          </a:xfrm>
          <a:prstGeom prst="rect">
            <a:avLst/>
          </a:prstGeom>
        </p:spPr>
      </p:pic>
      <p:pic>
        <p:nvPicPr>
          <p:cNvPr id="17" name="圖片 16">
            <a:extLst>
              <a:ext uri="{FF2B5EF4-FFF2-40B4-BE49-F238E27FC236}">
                <a16:creationId xmlns:a16="http://schemas.microsoft.com/office/drawing/2014/main" id="{606E414A-9D30-EF9E-7D2E-0AC95A5E22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4262" y="1948243"/>
            <a:ext cx="5685615" cy="4783168"/>
          </a:xfrm>
          <a:prstGeom prst="rect">
            <a:avLst/>
          </a:prstGeom>
        </p:spPr>
      </p:pic>
      <p:sp>
        <p:nvSpPr>
          <p:cNvPr id="18" name="文字方塊 17">
            <a:extLst>
              <a:ext uri="{FF2B5EF4-FFF2-40B4-BE49-F238E27FC236}">
                <a16:creationId xmlns:a16="http://schemas.microsoft.com/office/drawing/2014/main" id="{01C77A8B-04EE-C661-B4CD-0A4214628BB9}"/>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b="1" dirty="0">
                <a:solidFill>
                  <a:srgbClr val="FF0000"/>
                </a:solidFill>
              </a:rPr>
              <a:t>充填階段的壓力峰值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保壓階段的壓力峰值</a:t>
            </a:r>
            <a:endParaRPr lang="en-US" altLang="zh-TW" b="1" dirty="0">
              <a:solidFill>
                <a:srgbClr val="FF0000"/>
              </a:solidFill>
            </a:endParaRPr>
          </a:p>
          <a:p>
            <a:pPr marL="177800" indent="-177800">
              <a:buFont typeface="+mj-lt"/>
              <a:buAutoNum type="arabicPeriod"/>
            </a:pPr>
            <a:r>
              <a:rPr lang="zh-TW" altLang="en-US" dirty="0"/>
              <a:t>實際保壓值</a:t>
            </a:r>
            <a:endParaRPr lang="en-US" altLang="zh-TW" dirty="0"/>
          </a:p>
          <a:p>
            <a:pPr marL="177800" indent="-177800">
              <a:buFont typeface="+mj-lt"/>
              <a:buAutoNum type="arabicPeriod"/>
            </a:pPr>
            <a:r>
              <a:rPr lang="zh-TW" altLang="en-US" dirty="0"/>
              <a:t>保壓階段的壓力過衝值</a:t>
            </a:r>
            <a:endParaRPr lang="en-US" altLang="zh-TW" dirty="0"/>
          </a:p>
          <a:p>
            <a:pPr marL="177800" indent="-177800">
              <a:buFont typeface="+mj-lt"/>
              <a:buAutoNum type="arabicPeriod"/>
            </a:pPr>
            <a:r>
              <a:rPr lang="zh-TW" altLang="en-US" dirty="0"/>
              <a:t>加料時實際融膠壓力</a:t>
            </a:r>
          </a:p>
        </p:txBody>
      </p:sp>
      <p:sp>
        <p:nvSpPr>
          <p:cNvPr id="6" name="文字方塊 5">
            <a:extLst>
              <a:ext uri="{FF2B5EF4-FFF2-40B4-BE49-F238E27FC236}">
                <a16:creationId xmlns:a16="http://schemas.microsoft.com/office/drawing/2014/main" id="{1367B0BD-4E4B-4FAC-AC36-DE9CD60A9269}"/>
              </a:ext>
            </a:extLst>
          </p:cNvPr>
          <p:cNvSpPr txBox="1"/>
          <p:nvPr/>
        </p:nvSpPr>
        <p:spPr>
          <a:xfrm>
            <a:off x="1874842" y="2302044"/>
            <a:ext cx="2497015" cy="369332"/>
          </a:xfrm>
          <a:prstGeom prst="rect">
            <a:avLst/>
          </a:prstGeom>
          <a:solidFill>
            <a:srgbClr val="FFFF00"/>
          </a:solidFill>
        </p:spPr>
        <p:txBody>
          <a:bodyPr wrap="square" rtlCol="0">
            <a:spAutoFit/>
          </a:bodyPr>
          <a:lstStyle/>
          <a:p>
            <a:r>
              <a:rPr lang="zh-TW" altLang="en-US" dirty="0"/>
              <a:t>速度影響  </a:t>
            </a:r>
            <a:r>
              <a:rPr lang="en-US" altLang="zh-TW" dirty="0"/>
              <a:t>&gt;</a:t>
            </a:r>
            <a:r>
              <a:rPr lang="zh-TW" altLang="en-US" dirty="0"/>
              <a:t> 材料影響</a:t>
            </a:r>
          </a:p>
        </p:txBody>
      </p:sp>
      <p:sp>
        <p:nvSpPr>
          <p:cNvPr id="8" name="文字方塊 7">
            <a:extLst>
              <a:ext uri="{FF2B5EF4-FFF2-40B4-BE49-F238E27FC236}">
                <a16:creationId xmlns:a16="http://schemas.microsoft.com/office/drawing/2014/main" id="{CFFC8B82-CE70-490A-8A13-E09D6DF4DDB0}"/>
              </a:ext>
            </a:extLst>
          </p:cNvPr>
          <p:cNvSpPr txBox="1"/>
          <p:nvPr/>
        </p:nvSpPr>
        <p:spPr>
          <a:xfrm>
            <a:off x="8064627" y="2690807"/>
            <a:ext cx="2497015" cy="369332"/>
          </a:xfrm>
          <a:prstGeom prst="rect">
            <a:avLst/>
          </a:prstGeom>
          <a:solidFill>
            <a:srgbClr val="FFFF00"/>
          </a:solidFill>
        </p:spPr>
        <p:txBody>
          <a:bodyPr wrap="square" rtlCol="0">
            <a:spAutoFit/>
          </a:bodyPr>
          <a:lstStyle/>
          <a:p>
            <a:r>
              <a:rPr lang="zh-TW" altLang="en-US" dirty="0"/>
              <a:t>速度影響  </a:t>
            </a:r>
            <a:r>
              <a:rPr lang="en-US" altLang="zh-TW" dirty="0"/>
              <a:t>&gt;</a:t>
            </a:r>
            <a:r>
              <a:rPr lang="zh-TW" altLang="en-US" dirty="0"/>
              <a:t>材料影響</a:t>
            </a:r>
          </a:p>
        </p:txBody>
      </p:sp>
    </p:spTree>
    <p:extLst>
      <p:ext uri="{BB962C8B-B14F-4D97-AF65-F5344CB8AC3E}">
        <p14:creationId xmlns:p14="http://schemas.microsoft.com/office/powerpoint/2010/main" val="36553217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9B25C-D16C-FE96-CF91-6BA851744F10}"/>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44D3A9C5-51AF-721B-9185-DAB545CEF59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6052" y="1989292"/>
            <a:ext cx="5654594" cy="4701067"/>
          </a:xfrm>
          <a:prstGeom prst="rect">
            <a:avLst/>
          </a:prstGeom>
        </p:spPr>
      </p:pic>
      <p:pic>
        <p:nvPicPr>
          <p:cNvPr id="17" name="圖片 16">
            <a:extLst>
              <a:ext uri="{FF2B5EF4-FFF2-40B4-BE49-F238E27FC236}">
                <a16:creationId xmlns:a16="http://schemas.microsoft.com/office/drawing/2014/main" id="{38968F8D-CF0B-8F8C-0978-EE8DF9A9BAB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4264" y="1948243"/>
            <a:ext cx="5685613" cy="4783167"/>
          </a:xfrm>
          <a:prstGeom prst="rect">
            <a:avLst/>
          </a:prstGeom>
        </p:spPr>
      </p:pic>
      <p:sp>
        <p:nvSpPr>
          <p:cNvPr id="18" name="文字方塊 17">
            <a:extLst>
              <a:ext uri="{FF2B5EF4-FFF2-40B4-BE49-F238E27FC236}">
                <a16:creationId xmlns:a16="http://schemas.microsoft.com/office/drawing/2014/main" id="{175345FF-DF4B-D168-EF89-3F40D1F9DEDA}"/>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充填階段的壓力峰值</a:t>
            </a:r>
            <a:endParaRPr lang="en-US" altLang="zh-TW" dirty="0"/>
          </a:p>
          <a:p>
            <a:pPr marL="177800" indent="-177800">
              <a:buFont typeface="+mj-lt"/>
              <a:buAutoNum type="arabicPeriod"/>
            </a:pPr>
            <a:r>
              <a:rPr lang="zh-TW" altLang="en-US" dirty="0"/>
              <a:t>保壓階段的壓力峰值</a:t>
            </a:r>
            <a:endParaRPr lang="en-US" altLang="zh-TW" dirty="0"/>
          </a:p>
          <a:p>
            <a:pPr marL="177800" indent="-177800">
              <a:buFont typeface="+mj-lt"/>
              <a:buAutoNum type="arabicPeriod"/>
            </a:pPr>
            <a:r>
              <a:rPr lang="zh-TW" altLang="en-US" b="1" dirty="0">
                <a:solidFill>
                  <a:srgbClr val="FF0000"/>
                </a:solidFill>
              </a:rPr>
              <a:t>實際保壓值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保壓階段的壓力過衝值</a:t>
            </a:r>
            <a:endParaRPr lang="en-US" altLang="zh-TW" b="1" dirty="0">
              <a:solidFill>
                <a:srgbClr val="FF0000"/>
              </a:solidFill>
            </a:endParaRPr>
          </a:p>
          <a:p>
            <a:pPr marL="177800" indent="-177800">
              <a:buFont typeface="+mj-lt"/>
              <a:buAutoNum type="arabicPeriod"/>
            </a:pPr>
            <a:r>
              <a:rPr lang="zh-TW" altLang="en-US" dirty="0"/>
              <a:t>加料時實際融膠壓力</a:t>
            </a:r>
          </a:p>
        </p:txBody>
      </p:sp>
      <p:sp>
        <p:nvSpPr>
          <p:cNvPr id="3" name="文字方塊 2">
            <a:extLst>
              <a:ext uri="{FF2B5EF4-FFF2-40B4-BE49-F238E27FC236}">
                <a16:creationId xmlns:a16="http://schemas.microsoft.com/office/drawing/2014/main" id="{E1122E55-BD01-1403-548F-DA2754B3E6A1}"/>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噴嘴壓力的監測指標比較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6" name="文字方塊 5">
            <a:extLst>
              <a:ext uri="{FF2B5EF4-FFF2-40B4-BE49-F238E27FC236}">
                <a16:creationId xmlns:a16="http://schemas.microsoft.com/office/drawing/2014/main" id="{8CAB0778-16E0-46B9-A2F5-C69033D2FDED}"/>
              </a:ext>
            </a:extLst>
          </p:cNvPr>
          <p:cNvSpPr txBox="1"/>
          <p:nvPr/>
        </p:nvSpPr>
        <p:spPr>
          <a:xfrm>
            <a:off x="1874842" y="2302044"/>
            <a:ext cx="2497015" cy="369332"/>
          </a:xfrm>
          <a:prstGeom prst="rect">
            <a:avLst/>
          </a:prstGeom>
          <a:solidFill>
            <a:srgbClr val="FFFF00"/>
          </a:solidFill>
        </p:spPr>
        <p:txBody>
          <a:bodyPr wrap="square" rtlCol="0">
            <a:spAutoFit/>
          </a:bodyPr>
          <a:lstStyle/>
          <a:p>
            <a:r>
              <a:rPr lang="zh-TW" altLang="en-US" dirty="0"/>
              <a:t>速度影響  </a:t>
            </a:r>
            <a:r>
              <a:rPr lang="en-US" altLang="zh-TW" dirty="0"/>
              <a:t>≃</a:t>
            </a:r>
            <a:r>
              <a:rPr lang="zh-TW" altLang="en-US" dirty="0"/>
              <a:t> 材料影響</a:t>
            </a:r>
          </a:p>
        </p:txBody>
      </p:sp>
      <p:sp>
        <p:nvSpPr>
          <p:cNvPr id="7" name="文字方塊 6">
            <a:extLst>
              <a:ext uri="{FF2B5EF4-FFF2-40B4-BE49-F238E27FC236}">
                <a16:creationId xmlns:a16="http://schemas.microsoft.com/office/drawing/2014/main" id="{EE5F1718-D8BA-4ABE-A2DF-0BC310AB4D92}"/>
              </a:ext>
            </a:extLst>
          </p:cNvPr>
          <p:cNvSpPr txBox="1"/>
          <p:nvPr/>
        </p:nvSpPr>
        <p:spPr>
          <a:xfrm>
            <a:off x="8537947" y="2853028"/>
            <a:ext cx="2497015" cy="369332"/>
          </a:xfrm>
          <a:prstGeom prst="rect">
            <a:avLst/>
          </a:prstGeom>
          <a:solidFill>
            <a:srgbClr val="FFFF00"/>
          </a:solidFill>
        </p:spPr>
        <p:txBody>
          <a:bodyPr wrap="square" rtlCol="0">
            <a:spAutoFit/>
          </a:bodyPr>
          <a:lstStyle/>
          <a:p>
            <a:r>
              <a:rPr lang="zh-TW" altLang="en-US" dirty="0"/>
              <a:t>速度影響 </a:t>
            </a:r>
            <a:r>
              <a:rPr lang="en-US" altLang="zh-TW" dirty="0"/>
              <a:t>&gt;</a:t>
            </a:r>
            <a:r>
              <a:rPr lang="zh-TW" altLang="en-US" dirty="0"/>
              <a:t>材料影響</a:t>
            </a:r>
          </a:p>
        </p:txBody>
      </p:sp>
    </p:spTree>
    <p:extLst>
      <p:ext uri="{BB962C8B-B14F-4D97-AF65-F5344CB8AC3E}">
        <p14:creationId xmlns:p14="http://schemas.microsoft.com/office/powerpoint/2010/main" val="19908707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E1CE5-73F1-FA06-0CAE-44665990E14B}"/>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79C93166-C2CC-A72A-61A9-1FBC61721BB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6052" y="1989292"/>
            <a:ext cx="5654593" cy="4701066"/>
          </a:xfrm>
          <a:prstGeom prst="rect">
            <a:avLst/>
          </a:prstGeom>
        </p:spPr>
      </p:pic>
      <p:sp>
        <p:nvSpPr>
          <p:cNvPr id="18" name="文字方塊 17">
            <a:extLst>
              <a:ext uri="{FF2B5EF4-FFF2-40B4-BE49-F238E27FC236}">
                <a16:creationId xmlns:a16="http://schemas.microsoft.com/office/drawing/2014/main" id="{D1B747A7-FAEB-3325-129A-4F0C75DAD044}"/>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充填階段的壓力峰值</a:t>
            </a:r>
            <a:endParaRPr lang="en-US" altLang="zh-TW" dirty="0"/>
          </a:p>
          <a:p>
            <a:pPr marL="177800" indent="-177800">
              <a:buFont typeface="+mj-lt"/>
              <a:buAutoNum type="arabicPeriod"/>
            </a:pPr>
            <a:r>
              <a:rPr lang="zh-TW" altLang="en-US" dirty="0"/>
              <a:t>保壓階段的壓力峰值</a:t>
            </a:r>
            <a:endParaRPr lang="en-US" altLang="zh-TW" dirty="0"/>
          </a:p>
          <a:p>
            <a:pPr marL="177800" indent="-177800">
              <a:buFont typeface="+mj-lt"/>
              <a:buAutoNum type="arabicPeriod"/>
            </a:pPr>
            <a:r>
              <a:rPr lang="zh-TW" altLang="en-US" dirty="0"/>
              <a:t>實際保壓值</a:t>
            </a:r>
            <a:endParaRPr lang="en-US" altLang="zh-TW" dirty="0"/>
          </a:p>
          <a:p>
            <a:pPr marL="177800" indent="-177800">
              <a:buFont typeface="+mj-lt"/>
              <a:buAutoNum type="arabicPeriod"/>
            </a:pPr>
            <a:r>
              <a:rPr lang="zh-TW" altLang="en-US" dirty="0"/>
              <a:t>保壓階段的壓力過衝值</a:t>
            </a:r>
            <a:endParaRPr lang="en-US" altLang="zh-TW" dirty="0"/>
          </a:p>
          <a:p>
            <a:pPr marL="177800" indent="-177800">
              <a:buFont typeface="+mj-lt"/>
              <a:buAutoNum type="arabicPeriod"/>
            </a:pPr>
            <a:r>
              <a:rPr lang="zh-TW" altLang="en-US" b="1" dirty="0">
                <a:solidFill>
                  <a:srgbClr val="FF0000"/>
                </a:solidFill>
              </a:rPr>
              <a:t>加料時實際融膠壓力</a:t>
            </a:r>
          </a:p>
        </p:txBody>
      </p:sp>
      <p:sp>
        <p:nvSpPr>
          <p:cNvPr id="3" name="文字方塊 2">
            <a:extLst>
              <a:ext uri="{FF2B5EF4-FFF2-40B4-BE49-F238E27FC236}">
                <a16:creationId xmlns:a16="http://schemas.microsoft.com/office/drawing/2014/main" id="{B568652F-FC3F-CFF3-9940-FF913C596186}"/>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噴嘴壓力的監測指標比較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5" name="文字方塊 4">
            <a:extLst>
              <a:ext uri="{FF2B5EF4-FFF2-40B4-BE49-F238E27FC236}">
                <a16:creationId xmlns:a16="http://schemas.microsoft.com/office/drawing/2014/main" id="{46EF753D-D1B4-4F04-B544-171AB15DFF19}"/>
              </a:ext>
            </a:extLst>
          </p:cNvPr>
          <p:cNvSpPr txBox="1"/>
          <p:nvPr/>
        </p:nvSpPr>
        <p:spPr>
          <a:xfrm>
            <a:off x="1874842" y="2302044"/>
            <a:ext cx="2497015" cy="369332"/>
          </a:xfrm>
          <a:prstGeom prst="rect">
            <a:avLst/>
          </a:prstGeom>
          <a:solidFill>
            <a:srgbClr val="FFFF00"/>
          </a:solidFill>
        </p:spPr>
        <p:txBody>
          <a:bodyPr wrap="square" rtlCol="0">
            <a:spAutoFit/>
          </a:bodyPr>
          <a:lstStyle/>
          <a:p>
            <a:r>
              <a:rPr lang="zh-TW" altLang="en-US" dirty="0"/>
              <a:t>速度影響  </a:t>
            </a:r>
            <a:r>
              <a:rPr lang="en-US" altLang="zh-TW" dirty="0"/>
              <a:t>&lt;</a:t>
            </a:r>
            <a:r>
              <a:rPr lang="zh-TW" altLang="en-US" dirty="0"/>
              <a:t> 材料影響</a:t>
            </a:r>
          </a:p>
        </p:txBody>
      </p:sp>
    </p:spTree>
    <p:extLst>
      <p:ext uri="{BB962C8B-B14F-4D97-AF65-F5344CB8AC3E}">
        <p14:creationId xmlns:p14="http://schemas.microsoft.com/office/powerpoint/2010/main" val="20776843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14423-750C-3C40-15D6-32053E9FCF97}"/>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20A1D997-06FB-2F72-2233-F589A4E717AB}"/>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70E909B6-39A1-92FA-15DD-6D22422CAD0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37" y="1962456"/>
            <a:ext cx="5651823" cy="4754740"/>
          </a:xfrm>
          <a:prstGeom prst="rect">
            <a:avLst/>
          </a:prstGeom>
        </p:spPr>
      </p:pic>
      <p:pic>
        <p:nvPicPr>
          <p:cNvPr id="17" name="圖片 16">
            <a:extLst>
              <a:ext uri="{FF2B5EF4-FFF2-40B4-BE49-F238E27FC236}">
                <a16:creationId xmlns:a16="http://schemas.microsoft.com/office/drawing/2014/main" id="{3144F840-B624-FB65-AD7E-7C233903E6B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8208" y="1948243"/>
            <a:ext cx="5657724" cy="4783168"/>
          </a:xfrm>
          <a:prstGeom prst="rect">
            <a:avLst/>
          </a:prstGeom>
        </p:spPr>
      </p:pic>
      <p:sp>
        <p:nvSpPr>
          <p:cNvPr id="18" name="文字方塊 17">
            <a:extLst>
              <a:ext uri="{FF2B5EF4-FFF2-40B4-BE49-F238E27FC236}">
                <a16:creationId xmlns:a16="http://schemas.microsoft.com/office/drawing/2014/main" id="{E0902C1E-6C26-141C-4D90-B7798DC40B79}"/>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b="1" dirty="0">
                <a:solidFill>
                  <a:srgbClr val="FF0000"/>
                </a:solidFill>
              </a:rPr>
              <a:t>壓力峰值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壓力峰值出現的時間</a:t>
            </a:r>
            <a:endParaRPr lang="en-US" altLang="zh-TW" b="1" dirty="0">
              <a:solidFill>
                <a:srgbClr val="FF0000"/>
              </a:solidFill>
            </a:endParaRPr>
          </a:p>
          <a:p>
            <a:pPr marL="177800" indent="-177800">
              <a:buFont typeface="+mj-lt"/>
              <a:buAutoNum type="arabicPeriod"/>
            </a:pPr>
            <a:r>
              <a:rPr lang="zh-TW" altLang="en-US" dirty="0"/>
              <a:t>保壓結束時的壓力值</a:t>
            </a:r>
            <a:endParaRPr lang="en-US" altLang="zh-TW" dirty="0"/>
          </a:p>
          <a:p>
            <a:pPr marL="177800" indent="-177800">
              <a:buFont typeface="+mj-lt"/>
              <a:buAutoNum type="arabicPeriod"/>
            </a:pPr>
            <a:r>
              <a:rPr lang="zh-TW" altLang="en-US" dirty="0"/>
              <a:t>壓力小於</a:t>
            </a:r>
            <a:r>
              <a:rPr lang="en-US" altLang="zh-TW" dirty="0"/>
              <a:t>10bar</a:t>
            </a:r>
            <a:r>
              <a:rPr lang="zh-TW" altLang="en-US" dirty="0"/>
              <a:t>的時間</a:t>
            </a:r>
            <a:r>
              <a:rPr lang="en-US" altLang="zh-TW" dirty="0"/>
              <a:t>(</a:t>
            </a:r>
            <a:r>
              <a:rPr lang="zh-TW" altLang="en-US" dirty="0"/>
              <a:t>瞬間值</a:t>
            </a:r>
            <a:r>
              <a:rPr lang="en-US" altLang="zh-TW" dirty="0"/>
              <a:t>)</a:t>
            </a:r>
          </a:p>
          <a:p>
            <a:pPr marL="177800" indent="-177800">
              <a:buFont typeface="+mj-lt"/>
              <a:buAutoNum type="arabicPeriod"/>
            </a:pPr>
            <a:r>
              <a:rPr lang="zh-TW" altLang="en-US" dirty="0"/>
              <a:t>開模前的壓力值</a:t>
            </a:r>
          </a:p>
        </p:txBody>
      </p:sp>
      <p:sp>
        <p:nvSpPr>
          <p:cNvPr id="6" name="文字方塊 5">
            <a:extLst>
              <a:ext uri="{FF2B5EF4-FFF2-40B4-BE49-F238E27FC236}">
                <a16:creationId xmlns:a16="http://schemas.microsoft.com/office/drawing/2014/main" id="{CC36D631-8C56-4189-8358-7695D38B245A}"/>
              </a:ext>
            </a:extLst>
          </p:cNvPr>
          <p:cNvSpPr txBox="1"/>
          <p:nvPr/>
        </p:nvSpPr>
        <p:spPr>
          <a:xfrm>
            <a:off x="808892" y="2321170"/>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 材料影響</a:t>
            </a:r>
          </a:p>
        </p:txBody>
      </p:sp>
      <p:sp>
        <p:nvSpPr>
          <p:cNvPr id="8" name="文字方塊 7">
            <a:extLst>
              <a:ext uri="{FF2B5EF4-FFF2-40B4-BE49-F238E27FC236}">
                <a16:creationId xmlns:a16="http://schemas.microsoft.com/office/drawing/2014/main" id="{C6C59344-8DC9-47D9-8E2D-56566A8B971A}"/>
              </a:ext>
            </a:extLst>
          </p:cNvPr>
          <p:cNvSpPr txBox="1"/>
          <p:nvPr/>
        </p:nvSpPr>
        <p:spPr>
          <a:xfrm>
            <a:off x="8323384" y="2340906"/>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 材料影響</a:t>
            </a:r>
          </a:p>
        </p:txBody>
      </p:sp>
    </p:spTree>
    <p:extLst>
      <p:ext uri="{BB962C8B-B14F-4D97-AF65-F5344CB8AC3E}">
        <p14:creationId xmlns:p14="http://schemas.microsoft.com/office/powerpoint/2010/main" val="1138925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5FE74-9324-7687-BA1A-3AA39A955CF3}"/>
            </a:ext>
          </a:extLst>
        </p:cNvPr>
        <p:cNvGrpSpPr/>
        <p:nvPr/>
      </p:nvGrpSpPr>
      <p:grpSpPr>
        <a:xfrm>
          <a:off x="0" y="0"/>
          <a:ext cx="0" cy="0"/>
          <a:chOff x="0" y="0"/>
          <a:chExt cx="0" cy="0"/>
        </a:xfrm>
      </p:grpSpPr>
      <p:grpSp>
        <p:nvGrpSpPr>
          <p:cNvPr id="2" name="群組 1">
            <a:extLst>
              <a:ext uri="{FF2B5EF4-FFF2-40B4-BE49-F238E27FC236}">
                <a16:creationId xmlns:a16="http://schemas.microsoft.com/office/drawing/2014/main" id="{BC3F7BAF-63EE-68A6-856B-E1F0AADBCB39}"/>
              </a:ext>
            </a:extLst>
          </p:cNvPr>
          <p:cNvGrpSpPr/>
          <p:nvPr/>
        </p:nvGrpSpPr>
        <p:grpSpPr>
          <a:xfrm>
            <a:off x="11871355" y="2364433"/>
            <a:ext cx="107239" cy="4235746"/>
            <a:chOff x="17600730" y="3546649"/>
            <a:chExt cx="160859" cy="6353620"/>
          </a:xfrm>
        </p:grpSpPr>
        <p:grpSp>
          <p:nvGrpSpPr>
            <p:cNvPr id="4" name="Group 4">
              <a:extLst>
                <a:ext uri="{FF2B5EF4-FFF2-40B4-BE49-F238E27FC236}">
                  <a16:creationId xmlns:a16="http://schemas.microsoft.com/office/drawing/2014/main" id="{0A0488C5-8A86-4BA9-B101-05384DD54BC9}"/>
                </a:ext>
              </a:extLst>
            </p:cNvPr>
            <p:cNvGrpSpPr/>
            <p:nvPr/>
          </p:nvGrpSpPr>
          <p:grpSpPr>
            <a:xfrm>
              <a:off x="17600730" y="9062069"/>
              <a:ext cx="152400" cy="838200"/>
              <a:chOff x="0" y="0"/>
              <a:chExt cx="203200" cy="1117600"/>
            </a:xfrm>
            <a:solidFill>
              <a:schemeClr val="bg1"/>
            </a:solidFill>
          </p:grpSpPr>
          <p:grpSp>
            <p:nvGrpSpPr>
              <p:cNvPr id="5" name="Group 5">
                <a:extLst>
                  <a:ext uri="{FF2B5EF4-FFF2-40B4-BE49-F238E27FC236}">
                    <a16:creationId xmlns:a16="http://schemas.microsoft.com/office/drawing/2014/main" id="{722D0356-7B7B-4332-8B9E-9F91D09BD319}"/>
                  </a:ext>
                </a:extLst>
              </p:cNvPr>
              <p:cNvGrpSpPr>
                <a:grpSpLocks noChangeAspect="1"/>
              </p:cNvGrpSpPr>
              <p:nvPr/>
            </p:nvGrpSpPr>
            <p:grpSpPr>
              <a:xfrm rot="-10800000">
                <a:off x="0" y="609600"/>
                <a:ext cx="203200" cy="203200"/>
                <a:chOff x="0" y="0"/>
                <a:chExt cx="6355080" cy="6355080"/>
              </a:xfrm>
              <a:grpFill/>
            </p:grpSpPr>
            <p:sp>
              <p:nvSpPr>
                <p:cNvPr id="6" name="Freeform 6">
                  <a:extLst>
                    <a:ext uri="{FF2B5EF4-FFF2-40B4-BE49-F238E27FC236}">
                      <a16:creationId xmlns:a16="http://schemas.microsoft.com/office/drawing/2014/main" id="{A9E35ABE-C6CD-ED5D-6A7B-05B1FDE51A89}"/>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zh-TW" altLang="en-US" sz="1200"/>
                </a:p>
              </p:txBody>
            </p:sp>
          </p:grpSp>
          <p:grpSp>
            <p:nvGrpSpPr>
              <p:cNvPr id="7" name="Group 7">
                <a:extLst>
                  <a:ext uri="{FF2B5EF4-FFF2-40B4-BE49-F238E27FC236}">
                    <a16:creationId xmlns:a16="http://schemas.microsoft.com/office/drawing/2014/main" id="{06820C6A-6E20-BF48-08B7-B7D90CFD5464}"/>
                  </a:ext>
                </a:extLst>
              </p:cNvPr>
              <p:cNvGrpSpPr>
                <a:grpSpLocks noChangeAspect="1"/>
              </p:cNvGrpSpPr>
              <p:nvPr/>
            </p:nvGrpSpPr>
            <p:grpSpPr>
              <a:xfrm rot="-10800000">
                <a:off x="0" y="914400"/>
                <a:ext cx="203200" cy="203200"/>
                <a:chOff x="0" y="0"/>
                <a:chExt cx="6355080" cy="6355080"/>
              </a:xfrm>
              <a:grpFill/>
            </p:grpSpPr>
            <p:sp>
              <p:nvSpPr>
                <p:cNvPr id="8" name="Freeform 8">
                  <a:extLst>
                    <a:ext uri="{FF2B5EF4-FFF2-40B4-BE49-F238E27FC236}">
                      <a16:creationId xmlns:a16="http://schemas.microsoft.com/office/drawing/2014/main" id="{690312AA-84C2-30E7-B383-80520FE2585F}"/>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zh-TW" altLang="en-US" sz="1200"/>
                </a:p>
              </p:txBody>
            </p:sp>
          </p:grpSp>
          <p:grpSp>
            <p:nvGrpSpPr>
              <p:cNvPr id="9" name="Group 9">
                <a:extLst>
                  <a:ext uri="{FF2B5EF4-FFF2-40B4-BE49-F238E27FC236}">
                    <a16:creationId xmlns:a16="http://schemas.microsoft.com/office/drawing/2014/main" id="{48D3265D-CAA6-6890-AC60-FAA264C448D1}"/>
                  </a:ext>
                </a:extLst>
              </p:cNvPr>
              <p:cNvGrpSpPr>
                <a:grpSpLocks noChangeAspect="1"/>
              </p:cNvGrpSpPr>
              <p:nvPr/>
            </p:nvGrpSpPr>
            <p:grpSpPr>
              <a:xfrm rot="-10800000">
                <a:off x="0" y="304800"/>
                <a:ext cx="203200" cy="203200"/>
                <a:chOff x="0" y="0"/>
                <a:chExt cx="6355080" cy="6355080"/>
              </a:xfrm>
              <a:grpFill/>
            </p:grpSpPr>
            <p:sp>
              <p:nvSpPr>
                <p:cNvPr id="10" name="Freeform 10">
                  <a:extLst>
                    <a:ext uri="{FF2B5EF4-FFF2-40B4-BE49-F238E27FC236}">
                      <a16:creationId xmlns:a16="http://schemas.microsoft.com/office/drawing/2014/main" id="{0134B6D2-218C-D3E3-798E-8B04A7D365DF}"/>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zh-TW" altLang="en-US" sz="1200"/>
                </a:p>
              </p:txBody>
            </p:sp>
          </p:grpSp>
          <p:grpSp>
            <p:nvGrpSpPr>
              <p:cNvPr id="11" name="Group 11">
                <a:extLst>
                  <a:ext uri="{FF2B5EF4-FFF2-40B4-BE49-F238E27FC236}">
                    <a16:creationId xmlns:a16="http://schemas.microsoft.com/office/drawing/2014/main" id="{CEC8F183-2CBF-D5D7-B5E4-9BC1D874472C}"/>
                  </a:ext>
                </a:extLst>
              </p:cNvPr>
              <p:cNvGrpSpPr/>
              <p:nvPr/>
            </p:nvGrpSpPr>
            <p:grpSpPr>
              <a:xfrm>
                <a:off x="0" y="0"/>
                <a:ext cx="203200" cy="203200"/>
                <a:chOff x="0" y="0"/>
                <a:chExt cx="6350000" cy="6350000"/>
              </a:xfrm>
              <a:grpFill/>
            </p:grpSpPr>
            <p:sp>
              <p:nvSpPr>
                <p:cNvPr id="12" name="Freeform 12">
                  <a:extLst>
                    <a:ext uri="{FF2B5EF4-FFF2-40B4-BE49-F238E27FC236}">
                      <a16:creationId xmlns:a16="http://schemas.microsoft.com/office/drawing/2014/main" id="{3510C977-E31B-09C6-3617-607201C4859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zh-TW" altLang="en-US" sz="1200"/>
                </a:p>
              </p:txBody>
            </p:sp>
          </p:grpSp>
        </p:grpSp>
        <p:sp>
          <p:nvSpPr>
            <p:cNvPr id="29" name="TextBox 29">
              <a:extLst>
                <a:ext uri="{FF2B5EF4-FFF2-40B4-BE49-F238E27FC236}">
                  <a16:creationId xmlns:a16="http://schemas.microsoft.com/office/drawing/2014/main" id="{C7EB4078-610F-9B48-0384-CE857EF04B28}"/>
                </a:ext>
              </a:extLst>
            </p:cNvPr>
            <p:cNvSpPr txBox="1"/>
            <p:nvPr/>
          </p:nvSpPr>
          <p:spPr>
            <a:xfrm rot="16200000">
              <a:off x="15085803" y="6068547"/>
              <a:ext cx="5197683" cy="153888"/>
            </a:xfrm>
            <a:prstGeom prst="rect">
              <a:avLst/>
            </a:prstGeom>
            <a:noFill/>
          </p:spPr>
          <p:txBody>
            <a:bodyPr lIns="0" tIns="0" rIns="0" bIns="0" rtlCol="0" anchor="t">
              <a:spAutoFit/>
            </a:bodyPr>
            <a:lstStyle/>
            <a:p>
              <a:pPr>
                <a:lnSpc>
                  <a:spcPts val="759"/>
                </a:lnSpc>
                <a:spcBef>
                  <a:spcPct val="0"/>
                </a:spcBef>
              </a:pPr>
              <a:r>
                <a:rPr lang="en-US" sz="667" spc="245" dirty="0">
                  <a:solidFill>
                    <a:schemeClr val="bg1"/>
                  </a:solidFill>
                  <a:latin typeface="Montserrat Classic"/>
                </a:rPr>
                <a:t>Plastics Precision Molding Lab</a:t>
              </a:r>
            </a:p>
          </p:txBody>
        </p:sp>
      </p:grpSp>
      <p:sp>
        <p:nvSpPr>
          <p:cNvPr id="20" name="投影片編號版面配置區 19">
            <a:extLst>
              <a:ext uri="{FF2B5EF4-FFF2-40B4-BE49-F238E27FC236}">
                <a16:creationId xmlns:a16="http://schemas.microsoft.com/office/drawing/2014/main" id="{94DC1157-0BB5-A056-0F27-F3885710FB6C}"/>
              </a:ext>
            </a:extLst>
          </p:cNvPr>
          <p:cNvSpPr>
            <a:spLocks noGrp="1"/>
          </p:cNvSpPr>
          <p:nvPr>
            <p:ph type="sldNum" sz="quarter" idx="12"/>
          </p:nvPr>
        </p:nvSpPr>
        <p:spPr/>
        <p:txBody>
          <a:bodyPr/>
          <a:lstStyle/>
          <a:p>
            <a:fld id="{B6F15528-21DE-4FAA-801E-634DDDAF4B2B}" type="slidenum">
              <a:rPr lang="en-US" smtClean="0"/>
              <a:pPr/>
              <a:t>6</a:t>
            </a:fld>
            <a:endParaRPr lang="en-US"/>
          </a:p>
        </p:txBody>
      </p:sp>
      <p:grpSp>
        <p:nvGrpSpPr>
          <p:cNvPr id="34" name="Group 19">
            <a:extLst>
              <a:ext uri="{FF2B5EF4-FFF2-40B4-BE49-F238E27FC236}">
                <a16:creationId xmlns:a16="http://schemas.microsoft.com/office/drawing/2014/main" id="{5D661012-76E6-D6DA-1AA1-C57F3C2E363C}"/>
              </a:ext>
            </a:extLst>
          </p:cNvPr>
          <p:cNvGrpSpPr>
            <a:grpSpLocks noChangeAspect="1"/>
          </p:cNvGrpSpPr>
          <p:nvPr/>
        </p:nvGrpSpPr>
        <p:grpSpPr>
          <a:xfrm>
            <a:off x="345868" y="6220415"/>
            <a:ext cx="328965" cy="328965"/>
            <a:chOff x="0" y="0"/>
            <a:chExt cx="6355080" cy="6355080"/>
          </a:xfrm>
        </p:grpSpPr>
        <p:sp>
          <p:nvSpPr>
            <p:cNvPr id="36" name="Freeform 20">
              <a:extLst>
                <a:ext uri="{FF2B5EF4-FFF2-40B4-BE49-F238E27FC236}">
                  <a16:creationId xmlns:a16="http://schemas.microsoft.com/office/drawing/2014/main" id="{D763A5F5-56D6-5A0A-860D-9DB56D012B03}"/>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txBody>
            <a:bodyPr/>
            <a:lstStyle/>
            <a:p>
              <a:endParaRPr lang="zh-TW" altLang="en-US" sz="1200"/>
            </a:p>
          </p:txBody>
        </p:sp>
      </p:grpSp>
      <p:graphicFrame>
        <p:nvGraphicFramePr>
          <p:cNvPr id="25" name="內容版面配置區 26">
            <a:extLst>
              <a:ext uri="{FF2B5EF4-FFF2-40B4-BE49-F238E27FC236}">
                <a16:creationId xmlns:a16="http://schemas.microsoft.com/office/drawing/2014/main" id="{6CD415EE-A110-8E0D-9FF1-941E0B4D96DC}"/>
              </a:ext>
            </a:extLst>
          </p:cNvPr>
          <p:cNvGraphicFramePr>
            <a:graphicFrameLocks/>
          </p:cNvGraphicFramePr>
          <p:nvPr>
            <p:extLst>
              <p:ext uri="{D42A27DB-BD31-4B8C-83A1-F6EECF244321}">
                <p14:modId xmlns:p14="http://schemas.microsoft.com/office/powerpoint/2010/main" val="3505599458"/>
              </p:ext>
            </p:extLst>
          </p:nvPr>
        </p:nvGraphicFramePr>
        <p:xfrm>
          <a:off x="3818298" y="2326134"/>
          <a:ext cx="3701183" cy="1789278"/>
        </p:xfrm>
        <a:graphic>
          <a:graphicData uri="http://schemas.openxmlformats.org/drawingml/2006/table">
            <a:tbl>
              <a:tblPr firstRow="1" bandRow="1">
                <a:tableStyleId>{D7AC3CCA-C797-4891-BE02-D94E43425B78}</a:tableStyleId>
              </a:tblPr>
              <a:tblGrid>
                <a:gridCol w="2525492">
                  <a:extLst>
                    <a:ext uri="{9D8B030D-6E8A-4147-A177-3AD203B41FA5}">
                      <a16:colId xmlns:a16="http://schemas.microsoft.com/office/drawing/2014/main" val="20000"/>
                    </a:ext>
                  </a:extLst>
                </a:gridCol>
                <a:gridCol w="1175691">
                  <a:extLst>
                    <a:ext uri="{9D8B030D-6E8A-4147-A177-3AD203B41FA5}">
                      <a16:colId xmlns:a16="http://schemas.microsoft.com/office/drawing/2014/main" val="4033175894"/>
                    </a:ext>
                  </a:extLst>
                </a:gridCol>
              </a:tblGrid>
              <a:tr h="562344">
                <a:tc gridSpan="2">
                  <a:txBody>
                    <a:bodyPr/>
                    <a:lstStyle/>
                    <a:p>
                      <a:pPr algn="ctr"/>
                      <a:r>
                        <a:rPr lang="zh-TW" altLang="en-US" sz="1800" baseline="0" dirty="0">
                          <a:solidFill>
                            <a:sysClr val="windowText" lastClr="000000"/>
                          </a:solidFill>
                          <a:latin typeface="Arial" panose="020B0604020202020204" pitchFamily="34" charset="0"/>
                          <a:ea typeface="微軟正黑體" panose="020B0604030504040204" pitchFamily="34" charset="-120"/>
                        </a:rPr>
                        <a:t>烘料參數</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zh-TW" altLang="en-US"/>
                    </a:p>
                  </a:txBody>
                  <a:tcPr/>
                </a:tc>
                <a:extLst>
                  <a:ext uri="{0D108BD9-81ED-4DB2-BD59-A6C34878D82A}">
                    <a16:rowId xmlns:a16="http://schemas.microsoft.com/office/drawing/2014/main" val="10000"/>
                  </a:ext>
                </a:extLst>
              </a:tr>
              <a:tr h="61346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kern="100" baseline="0" dirty="0">
                          <a:solidFill>
                            <a:sysClr val="windowText" lastClr="000000"/>
                          </a:solidFill>
                          <a:effectLst/>
                          <a:latin typeface="Arial" panose="020B0604020202020204" pitchFamily="34" charset="0"/>
                          <a:ea typeface="微軟正黑體" panose="020B0604030504040204" pitchFamily="34" charset="-120"/>
                          <a:cs typeface="+mn-cs"/>
                        </a:rPr>
                        <a:t>設定溫度</a:t>
                      </a:r>
                      <a:r>
                        <a:rPr lang="en-US" altLang="zh-TW" sz="1800" kern="100" baseline="0" dirty="0">
                          <a:solidFill>
                            <a:sysClr val="windowText" lastClr="000000"/>
                          </a:solidFill>
                          <a:effectLst/>
                          <a:latin typeface="Arial" panose="020B0604020202020204" pitchFamily="34" charset="0"/>
                          <a:ea typeface="微軟正黑體" panose="020B0604030504040204" pitchFamily="34" charset="-120"/>
                        </a:rPr>
                        <a:t>(</a:t>
                      </a:r>
                      <a:r>
                        <a:rPr lang="zh-TW" altLang="zh-TW" sz="1800" kern="100" baseline="0" dirty="0">
                          <a:solidFill>
                            <a:sysClr val="windowText" lastClr="000000"/>
                          </a:solidFill>
                          <a:effectLst/>
                          <a:latin typeface="Arial" panose="020B0604020202020204" pitchFamily="34" charset="0"/>
                          <a:ea typeface="微軟正黑體" panose="020B0604030504040204" pitchFamily="34" charset="-120"/>
                        </a:rPr>
                        <a:t>℃</a:t>
                      </a:r>
                      <a:r>
                        <a:rPr lang="en-US" altLang="zh-TW" sz="1800" kern="100" baseline="0" dirty="0">
                          <a:solidFill>
                            <a:sysClr val="windowText" lastClr="000000"/>
                          </a:solidFill>
                          <a:effectLst/>
                          <a:latin typeface="Arial" panose="020B0604020202020204" pitchFamily="34" charset="0"/>
                          <a:ea typeface="微軟正黑體" panose="020B0604030504040204" pitchFamily="34" charset="-120"/>
                        </a:rPr>
                        <a:t>)</a:t>
                      </a:r>
                      <a:r>
                        <a:rPr lang="zh-TW" altLang="en-US" sz="1800" kern="100" baseline="0" dirty="0">
                          <a:solidFill>
                            <a:sysClr val="windowText" lastClr="000000"/>
                          </a:solidFill>
                          <a:effectLst/>
                          <a:latin typeface="Arial" panose="020B0604020202020204" pitchFamily="34" charset="0"/>
                          <a:ea typeface="微軟正黑體" panose="020B0604030504040204" pitchFamily="34" charset="-120"/>
                        </a:rPr>
                        <a:t> </a:t>
                      </a:r>
                      <a:endParaRPr lang="zh-TW" altLang="zh-TW" sz="1800" kern="100" baseline="0" dirty="0">
                        <a:solidFill>
                          <a:sysClr val="windowText" lastClr="000000"/>
                        </a:solidFill>
                        <a:effectLst/>
                        <a:latin typeface="Arial" panose="020B0604020202020204" pitchFamily="34" charset="0"/>
                        <a:ea typeface="微軟正黑體" panose="020B0604030504040204" pitchFamily="34" charset="-120"/>
                        <a:cs typeface="+mn-cs"/>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kern="100" baseline="0" dirty="0">
                          <a:solidFill>
                            <a:sysClr val="windowText" lastClr="000000"/>
                          </a:solidFill>
                          <a:effectLst/>
                          <a:latin typeface="Arial" panose="020B0604020202020204" pitchFamily="34" charset="0"/>
                          <a:ea typeface="微軟正黑體" panose="020B0604030504040204" pitchFamily="34" charset="-120"/>
                          <a:cs typeface="+mn-cs"/>
                        </a:rPr>
                        <a:t>80</a:t>
                      </a:r>
                      <a:endParaRPr lang="zh-TW" altLang="zh-TW" sz="1800" kern="100" baseline="0" dirty="0">
                        <a:solidFill>
                          <a:sysClr val="windowText" lastClr="000000"/>
                        </a:solidFill>
                        <a:effectLst/>
                        <a:latin typeface="Arial" panose="020B0604020202020204" pitchFamily="34" charset="0"/>
                        <a:ea typeface="微軟正黑體" panose="020B0604030504040204" pitchFamily="34" charset="-120"/>
                        <a:cs typeface="+mn-cs"/>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1346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kern="100" baseline="0" dirty="0">
                          <a:solidFill>
                            <a:sysClr val="windowText" lastClr="000000"/>
                          </a:solidFill>
                          <a:effectLst/>
                          <a:latin typeface="Arial" panose="020B0604020202020204" pitchFamily="34" charset="0"/>
                          <a:ea typeface="微軟正黑體" panose="020B0604030504040204" pitchFamily="34" charset="-120"/>
                          <a:cs typeface="+mn-cs"/>
                        </a:rPr>
                        <a:t>時間</a:t>
                      </a:r>
                      <a:r>
                        <a:rPr lang="en-US" altLang="zh-TW" sz="1800" kern="100" baseline="0" dirty="0">
                          <a:solidFill>
                            <a:sysClr val="windowText" lastClr="000000"/>
                          </a:solidFill>
                          <a:effectLst/>
                          <a:latin typeface="Arial" panose="020B0604020202020204" pitchFamily="34" charset="0"/>
                          <a:ea typeface="微軟正黑體" panose="020B0604030504040204" pitchFamily="34" charset="-120"/>
                          <a:cs typeface="+mn-cs"/>
                        </a:rPr>
                        <a:t>(</a:t>
                      </a:r>
                      <a:r>
                        <a:rPr lang="en-US" altLang="zh-TW" sz="1800" kern="100" baseline="0" dirty="0" err="1">
                          <a:solidFill>
                            <a:sysClr val="windowText" lastClr="000000"/>
                          </a:solidFill>
                          <a:effectLst/>
                          <a:latin typeface="Arial" panose="020B0604020202020204" pitchFamily="34" charset="0"/>
                          <a:ea typeface="微軟正黑體" panose="020B0604030504040204" pitchFamily="34" charset="-120"/>
                          <a:cs typeface="+mn-cs"/>
                        </a:rPr>
                        <a:t>hr</a:t>
                      </a:r>
                      <a:r>
                        <a:rPr lang="en-US" altLang="zh-TW" sz="1800" kern="100" baseline="0" dirty="0">
                          <a:solidFill>
                            <a:sysClr val="windowText" lastClr="000000"/>
                          </a:solidFill>
                          <a:effectLst/>
                          <a:latin typeface="Arial" panose="020B0604020202020204" pitchFamily="34" charset="0"/>
                          <a:ea typeface="微軟正黑體" panose="020B0604030504040204" pitchFamily="34" charset="-120"/>
                          <a:cs typeface="+mn-cs"/>
                        </a:rPr>
                        <a:t>)</a:t>
                      </a:r>
                      <a:endParaRPr lang="zh-TW" altLang="zh-TW" sz="1800" kern="100" baseline="0" dirty="0">
                        <a:solidFill>
                          <a:sysClr val="windowText" lastClr="000000"/>
                        </a:solidFill>
                        <a:effectLst/>
                        <a:latin typeface="Arial" panose="020B0604020202020204" pitchFamily="34" charset="0"/>
                        <a:ea typeface="微軟正黑體" panose="020B0604030504040204" pitchFamily="34" charset="-120"/>
                        <a:cs typeface="+mn-cs"/>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kern="1200" baseline="0" dirty="0">
                          <a:solidFill>
                            <a:sysClr val="windowText" lastClr="000000"/>
                          </a:solidFill>
                          <a:latin typeface="Arial" panose="020B0604020202020204" pitchFamily="34" charset="0"/>
                          <a:ea typeface="微軟正黑體" panose="020B0604030504040204" pitchFamily="34" charset="-120"/>
                          <a:cs typeface="+mn-cs"/>
                        </a:rPr>
                        <a:t>5</a:t>
                      </a:r>
                      <a:endParaRPr lang="zh-TW" altLang="zh-TW" sz="1800" kern="1200" baseline="0" dirty="0">
                        <a:solidFill>
                          <a:sysClr val="windowText" lastClr="000000"/>
                        </a:solidFill>
                        <a:latin typeface="Arial" panose="020B0604020202020204" pitchFamily="34" charset="0"/>
                        <a:ea typeface="微軟正黑體" panose="020B0604030504040204" pitchFamily="34" charset="-120"/>
                        <a:cs typeface="+mn-cs"/>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2129967"/>
                  </a:ext>
                </a:extLst>
              </a:tr>
            </a:tbl>
          </a:graphicData>
        </a:graphic>
      </p:graphicFrame>
      <p:sp>
        <p:nvSpPr>
          <p:cNvPr id="13" name="文字方塊 12">
            <a:extLst>
              <a:ext uri="{FF2B5EF4-FFF2-40B4-BE49-F238E27FC236}">
                <a16:creationId xmlns:a16="http://schemas.microsoft.com/office/drawing/2014/main" id="{12237703-AE41-5E7A-9F3D-123AAED23796}"/>
              </a:ext>
            </a:extLst>
          </p:cNvPr>
          <p:cNvSpPr txBox="1"/>
          <p:nvPr/>
        </p:nvSpPr>
        <p:spPr>
          <a:xfrm>
            <a:off x="408561" y="226367"/>
            <a:ext cx="7850855"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製程參數</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烘料條件</a:t>
            </a:r>
          </a:p>
        </p:txBody>
      </p:sp>
    </p:spTree>
    <p:extLst>
      <p:ext uri="{BB962C8B-B14F-4D97-AF65-F5344CB8AC3E}">
        <p14:creationId xmlns:p14="http://schemas.microsoft.com/office/powerpoint/2010/main" val="35753691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6A38B-F2C9-83F4-7EE4-2515E1B19337}"/>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B5DAE76B-AD5E-89BD-D8BB-46118B75184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38" y="1962456"/>
            <a:ext cx="5651822" cy="4754739"/>
          </a:xfrm>
          <a:prstGeom prst="rect">
            <a:avLst/>
          </a:prstGeom>
        </p:spPr>
      </p:pic>
      <p:pic>
        <p:nvPicPr>
          <p:cNvPr id="17" name="圖片 16">
            <a:extLst>
              <a:ext uri="{FF2B5EF4-FFF2-40B4-BE49-F238E27FC236}">
                <a16:creationId xmlns:a16="http://schemas.microsoft.com/office/drawing/2014/main" id="{AFF5D690-AE34-7216-0989-276536B94B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70811" y="1995617"/>
            <a:ext cx="5592518" cy="4688421"/>
          </a:xfrm>
          <a:prstGeom prst="rect">
            <a:avLst/>
          </a:prstGeom>
        </p:spPr>
      </p:pic>
      <p:sp>
        <p:nvSpPr>
          <p:cNvPr id="18" name="文字方塊 17">
            <a:extLst>
              <a:ext uri="{FF2B5EF4-FFF2-40B4-BE49-F238E27FC236}">
                <a16:creationId xmlns:a16="http://schemas.microsoft.com/office/drawing/2014/main" id="{6AE2F5E9-FDA6-0A9C-88CD-F8148BB9E3EB}"/>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壓力峰值</a:t>
            </a:r>
            <a:endParaRPr lang="en-US" altLang="zh-TW" dirty="0"/>
          </a:p>
          <a:p>
            <a:pPr marL="177800" indent="-177800">
              <a:buFont typeface="+mj-lt"/>
              <a:buAutoNum type="arabicPeriod"/>
            </a:pPr>
            <a:r>
              <a:rPr lang="zh-TW" altLang="en-US" dirty="0"/>
              <a:t>壓力峰值出現的時間</a:t>
            </a:r>
            <a:endParaRPr lang="en-US" altLang="zh-TW" dirty="0"/>
          </a:p>
          <a:p>
            <a:pPr marL="177800" indent="-177800">
              <a:buFont typeface="+mj-lt"/>
              <a:buAutoNum type="arabicPeriod"/>
            </a:pPr>
            <a:r>
              <a:rPr lang="zh-TW" altLang="en-US" b="1" dirty="0">
                <a:solidFill>
                  <a:srgbClr val="FF0000"/>
                </a:solidFill>
              </a:rPr>
              <a:t>保壓結束時的壓力值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壓力小於</a:t>
            </a:r>
            <a:r>
              <a:rPr lang="en-US" altLang="zh-TW" b="1" dirty="0">
                <a:solidFill>
                  <a:srgbClr val="FF0000"/>
                </a:solidFill>
              </a:rPr>
              <a:t>10bar</a:t>
            </a:r>
            <a:r>
              <a:rPr lang="zh-TW" altLang="en-US" b="1" dirty="0">
                <a:solidFill>
                  <a:srgbClr val="FF0000"/>
                </a:solidFill>
              </a:rPr>
              <a:t>的時間</a:t>
            </a:r>
            <a:r>
              <a:rPr lang="en-US" altLang="zh-TW" b="1" dirty="0">
                <a:solidFill>
                  <a:srgbClr val="FF0000"/>
                </a:solidFill>
              </a:rPr>
              <a:t>(</a:t>
            </a:r>
            <a:r>
              <a:rPr lang="zh-TW" altLang="en-US" b="1" dirty="0">
                <a:solidFill>
                  <a:srgbClr val="FF0000"/>
                </a:solidFill>
              </a:rPr>
              <a:t>瞬間值</a:t>
            </a:r>
            <a:r>
              <a:rPr lang="en-US" altLang="zh-TW" b="1" dirty="0">
                <a:solidFill>
                  <a:srgbClr val="FF0000"/>
                </a:solidFill>
              </a:rPr>
              <a:t>)</a:t>
            </a:r>
          </a:p>
          <a:p>
            <a:pPr marL="177800" indent="-177800">
              <a:buFont typeface="+mj-lt"/>
              <a:buAutoNum type="arabicPeriod"/>
            </a:pPr>
            <a:r>
              <a:rPr lang="zh-TW" altLang="en-US" dirty="0"/>
              <a:t>開模前的壓力值</a:t>
            </a:r>
          </a:p>
        </p:txBody>
      </p:sp>
      <p:sp>
        <p:nvSpPr>
          <p:cNvPr id="2" name="文字方塊 1">
            <a:extLst>
              <a:ext uri="{FF2B5EF4-FFF2-40B4-BE49-F238E27FC236}">
                <a16:creationId xmlns:a16="http://schemas.microsoft.com/office/drawing/2014/main" id="{614FCB23-8464-9B4E-813C-80CF055B0BF6}"/>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6" name="文字方塊 5">
            <a:extLst>
              <a:ext uri="{FF2B5EF4-FFF2-40B4-BE49-F238E27FC236}">
                <a16:creationId xmlns:a16="http://schemas.microsoft.com/office/drawing/2014/main" id="{D8BF666F-A8E1-452D-9D02-57E32A6CEDD8}"/>
              </a:ext>
            </a:extLst>
          </p:cNvPr>
          <p:cNvSpPr txBox="1"/>
          <p:nvPr/>
        </p:nvSpPr>
        <p:spPr>
          <a:xfrm>
            <a:off x="1652953" y="2426677"/>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 材料影響</a:t>
            </a:r>
          </a:p>
        </p:txBody>
      </p:sp>
      <p:sp>
        <p:nvSpPr>
          <p:cNvPr id="7" name="文字方塊 6">
            <a:extLst>
              <a:ext uri="{FF2B5EF4-FFF2-40B4-BE49-F238E27FC236}">
                <a16:creationId xmlns:a16="http://schemas.microsoft.com/office/drawing/2014/main" id="{80201DEC-A364-417A-88C4-D6A48BF8651B}"/>
              </a:ext>
            </a:extLst>
          </p:cNvPr>
          <p:cNvSpPr txBox="1"/>
          <p:nvPr/>
        </p:nvSpPr>
        <p:spPr>
          <a:xfrm>
            <a:off x="8311660" y="2360116"/>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 材料影響</a:t>
            </a:r>
          </a:p>
        </p:txBody>
      </p:sp>
    </p:spTree>
    <p:extLst>
      <p:ext uri="{BB962C8B-B14F-4D97-AF65-F5344CB8AC3E}">
        <p14:creationId xmlns:p14="http://schemas.microsoft.com/office/powerpoint/2010/main" val="37195247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DC2D0-CEE1-42AD-D615-A5B0BEB00D46}"/>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BE079E10-B972-9114-2EDC-9C9A7F48EB9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37" y="1962456"/>
            <a:ext cx="5651822" cy="4754739"/>
          </a:xfrm>
          <a:prstGeom prst="rect">
            <a:avLst/>
          </a:prstGeom>
        </p:spPr>
      </p:pic>
      <p:sp>
        <p:nvSpPr>
          <p:cNvPr id="18" name="文字方塊 17">
            <a:extLst>
              <a:ext uri="{FF2B5EF4-FFF2-40B4-BE49-F238E27FC236}">
                <a16:creationId xmlns:a16="http://schemas.microsoft.com/office/drawing/2014/main" id="{3BDAFF33-68AC-D617-C4B2-68AC8CB494C2}"/>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壓力峰值</a:t>
            </a:r>
            <a:endParaRPr lang="en-US" altLang="zh-TW" dirty="0"/>
          </a:p>
          <a:p>
            <a:pPr marL="177800" indent="-177800">
              <a:buFont typeface="+mj-lt"/>
              <a:buAutoNum type="arabicPeriod"/>
            </a:pPr>
            <a:r>
              <a:rPr lang="zh-TW" altLang="en-US" dirty="0"/>
              <a:t>壓力峰值出現的時間</a:t>
            </a:r>
            <a:endParaRPr lang="en-US" altLang="zh-TW" dirty="0"/>
          </a:p>
          <a:p>
            <a:pPr marL="177800" indent="-177800">
              <a:buFont typeface="+mj-lt"/>
              <a:buAutoNum type="arabicPeriod"/>
            </a:pPr>
            <a:r>
              <a:rPr lang="zh-TW" altLang="en-US" dirty="0"/>
              <a:t>保壓結束時的壓力值</a:t>
            </a:r>
            <a:endParaRPr lang="en-US" altLang="zh-TW" dirty="0"/>
          </a:p>
          <a:p>
            <a:pPr marL="177800" indent="-177800">
              <a:buFont typeface="+mj-lt"/>
              <a:buAutoNum type="arabicPeriod"/>
            </a:pPr>
            <a:r>
              <a:rPr lang="zh-TW" altLang="en-US" dirty="0"/>
              <a:t>壓力小於</a:t>
            </a:r>
            <a:r>
              <a:rPr lang="en-US" altLang="zh-TW" dirty="0"/>
              <a:t>10bar</a:t>
            </a:r>
            <a:r>
              <a:rPr lang="zh-TW" altLang="en-US" dirty="0"/>
              <a:t>的時間</a:t>
            </a:r>
            <a:r>
              <a:rPr lang="en-US" altLang="zh-TW" dirty="0"/>
              <a:t>(</a:t>
            </a:r>
            <a:r>
              <a:rPr lang="zh-TW" altLang="en-US" dirty="0"/>
              <a:t>瞬間值</a:t>
            </a:r>
            <a:r>
              <a:rPr lang="en-US" altLang="zh-TW" dirty="0"/>
              <a:t>)</a:t>
            </a:r>
          </a:p>
          <a:p>
            <a:pPr marL="177800" indent="-177800">
              <a:buFont typeface="+mj-lt"/>
              <a:buAutoNum type="arabicPeriod"/>
            </a:pPr>
            <a:r>
              <a:rPr lang="zh-TW" altLang="en-US" b="1" dirty="0">
                <a:solidFill>
                  <a:srgbClr val="FF0000"/>
                </a:solidFill>
              </a:rPr>
              <a:t>開模前的壓力值</a:t>
            </a:r>
          </a:p>
        </p:txBody>
      </p:sp>
      <p:sp>
        <p:nvSpPr>
          <p:cNvPr id="2" name="文字方塊 1">
            <a:extLst>
              <a:ext uri="{FF2B5EF4-FFF2-40B4-BE49-F238E27FC236}">
                <a16:creationId xmlns:a16="http://schemas.microsoft.com/office/drawing/2014/main" id="{5F714F47-12D5-4F83-C412-BC29F2B1FA7A}"/>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5" name="文字方塊 4">
            <a:extLst>
              <a:ext uri="{FF2B5EF4-FFF2-40B4-BE49-F238E27FC236}">
                <a16:creationId xmlns:a16="http://schemas.microsoft.com/office/drawing/2014/main" id="{09390124-A8A0-4A10-8E47-804AC56D48A6}"/>
              </a:ext>
            </a:extLst>
          </p:cNvPr>
          <p:cNvSpPr txBox="1"/>
          <p:nvPr/>
        </p:nvSpPr>
        <p:spPr>
          <a:xfrm>
            <a:off x="1652953" y="2426677"/>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 材料影響</a:t>
            </a:r>
          </a:p>
        </p:txBody>
      </p:sp>
    </p:spTree>
    <p:extLst>
      <p:ext uri="{BB962C8B-B14F-4D97-AF65-F5344CB8AC3E}">
        <p14:creationId xmlns:p14="http://schemas.microsoft.com/office/powerpoint/2010/main" val="33993715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F6D8B-5264-92A8-E57D-17CD65ACEF2B}"/>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C53EB254-6E87-BCAA-DF7D-BA9BEE3C4101}"/>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0AD81B53-4756-1DC1-38FD-EFBA9519C9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38" y="1962456"/>
            <a:ext cx="5651822" cy="4754739"/>
          </a:xfrm>
          <a:prstGeom prst="rect">
            <a:avLst/>
          </a:prstGeom>
        </p:spPr>
      </p:pic>
      <p:pic>
        <p:nvPicPr>
          <p:cNvPr id="17" name="圖片 16">
            <a:extLst>
              <a:ext uri="{FF2B5EF4-FFF2-40B4-BE49-F238E27FC236}">
                <a16:creationId xmlns:a16="http://schemas.microsoft.com/office/drawing/2014/main" id="{524F9676-3EEA-FC44-A7E3-A1B9B73C5B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8209" y="1968285"/>
            <a:ext cx="5657722" cy="4743084"/>
          </a:xfrm>
          <a:prstGeom prst="rect">
            <a:avLst/>
          </a:prstGeom>
        </p:spPr>
      </p:pic>
      <p:sp>
        <p:nvSpPr>
          <p:cNvPr id="18" name="文字方塊 17">
            <a:extLst>
              <a:ext uri="{FF2B5EF4-FFF2-40B4-BE49-F238E27FC236}">
                <a16:creationId xmlns:a16="http://schemas.microsoft.com/office/drawing/2014/main" id="{6D8FC2F7-364C-2663-53C0-7C55A80FDBAD}"/>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b="1" dirty="0">
                <a:solidFill>
                  <a:srgbClr val="FF0000"/>
                </a:solidFill>
              </a:rPr>
              <a:t>壓力峰值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壓力峰值出現的時間</a:t>
            </a:r>
            <a:endParaRPr lang="en-US" altLang="zh-TW" b="1" dirty="0">
              <a:solidFill>
                <a:srgbClr val="FF0000"/>
              </a:solidFill>
            </a:endParaRPr>
          </a:p>
          <a:p>
            <a:pPr marL="177800" indent="-177800">
              <a:buFont typeface="+mj-lt"/>
              <a:buAutoNum type="arabicPeriod"/>
            </a:pPr>
            <a:r>
              <a:rPr lang="zh-TW" altLang="en-US" dirty="0"/>
              <a:t>保壓結束時的壓力值</a:t>
            </a:r>
            <a:endParaRPr lang="en-US" altLang="zh-TW" dirty="0"/>
          </a:p>
          <a:p>
            <a:pPr marL="177800" indent="-177800">
              <a:buFont typeface="+mj-lt"/>
              <a:buAutoNum type="arabicPeriod"/>
            </a:pPr>
            <a:r>
              <a:rPr lang="zh-TW" altLang="en-US" dirty="0"/>
              <a:t>壓力小於</a:t>
            </a:r>
            <a:r>
              <a:rPr lang="en-US" altLang="zh-TW" dirty="0"/>
              <a:t>10bar</a:t>
            </a:r>
            <a:r>
              <a:rPr lang="zh-TW" altLang="en-US" dirty="0"/>
              <a:t>的時間</a:t>
            </a:r>
            <a:r>
              <a:rPr lang="en-US" altLang="zh-TW" dirty="0"/>
              <a:t>(</a:t>
            </a:r>
            <a:r>
              <a:rPr lang="zh-TW" altLang="en-US" dirty="0"/>
              <a:t>瞬間值</a:t>
            </a:r>
            <a:r>
              <a:rPr lang="en-US" altLang="zh-TW" dirty="0"/>
              <a:t>)</a:t>
            </a:r>
          </a:p>
          <a:p>
            <a:pPr marL="177800" indent="-177800">
              <a:buFont typeface="+mj-lt"/>
              <a:buAutoNum type="arabicPeriod"/>
            </a:pPr>
            <a:r>
              <a:rPr lang="zh-TW" altLang="en-US" dirty="0"/>
              <a:t>開模前的壓力值</a:t>
            </a:r>
          </a:p>
        </p:txBody>
      </p:sp>
      <p:sp>
        <p:nvSpPr>
          <p:cNvPr id="6" name="文字方塊 5">
            <a:extLst>
              <a:ext uri="{FF2B5EF4-FFF2-40B4-BE49-F238E27FC236}">
                <a16:creationId xmlns:a16="http://schemas.microsoft.com/office/drawing/2014/main" id="{151C225E-1D0C-4210-B495-7AA53CE5F3E7}"/>
              </a:ext>
            </a:extLst>
          </p:cNvPr>
          <p:cNvSpPr txBox="1"/>
          <p:nvPr/>
        </p:nvSpPr>
        <p:spPr>
          <a:xfrm>
            <a:off x="2429225" y="3439238"/>
            <a:ext cx="2497015" cy="369332"/>
          </a:xfrm>
          <a:prstGeom prst="rect">
            <a:avLst/>
          </a:prstGeom>
          <a:solidFill>
            <a:srgbClr val="FFFF00"/>
          </a:solidFill>
        </p:spPr>
        <p:txBody>
          <a:bodyPr wrap="square" rtlCol="0">
            <a:spAutoFit/>
          </a:bodyPr>
          <a:lstStyle/>
          <a:p>
            <a:r>
              <a:rPr lang="zh-TW" altLang="en-US" dirty="0"/>
              <a:t>速度影響  </a:t>
            </a:r>
            <a:r>
              <a:rPr lang="en-US" altLang="zh-TW" dirty="0"/>
              <a:t>&lt;</a:t>
            </a:r>
            <a:r>
              <a:rPr lang="zh-TW" altLang="en-US" dirty="0"/>
              <a:t> 材料影響</a:t>
            </a:r>
          </a:p>
        </p:txBody>
      </p:sp>
      <p:sp>
        <p:nvSpPr>
          <p:cNvPr id="8" name="文字方塊 7">
            <a:extLst>
              <a:ext uri="{FF2B5EF4-FFF2-40B4-BE49-F238E27FC236}">
                <a16:creationId xmlns:a16="http://schemas.microsoft.com/office/drawing/2014/main" id="{28D1C510-056F-4638-8BED-A01DFCC69DD0}"/>
              </a:ext>
            </a:extLst>
          </p:cNvPr>
          <p:cNvSpPr txBox="1"/>
          <p:nvPr/>
        </p:nvSpPr>
        <p:spPr>
          <a:xfrm>
            <a:off x="8404596" y="2486710"/>
            <a:ext cx="2497015" cy="369332"/>
          </a:xfrm>
          <a:prstGeom prst="rect">
            <a:avLst/>
          </a:prstGeom>
          <a:solidFill>
            <a:srgbClr val="FFFF00"/>
          </a:solidFill>
        </p:spPr>
        <p:txBody>
          <a:bodyPr wrap="square" rtlCol="0">
            <a:spAutoFit/>
          </a:bodyPr>
          <a:lstStyle/>
          <a:p>
            <a:r>
              <a:rPr lang="zh-TW" altLang="en-US" dirty="0"/>
              <a:t>速度影響  </a:t>
            </a:r>
            <a:r>
              <a:rPr lang="en-US" altLang="zh-TW" dirty="0"/>
              <a:t>&gt;</a:t>
            </a:r>
            <a:r>
              <a:rPr lang="zh-TW" altLang="en-US" dirty="0"/>
              <a:t> 材料影響</a:t>
            </a:r>
          </a:p>
        </p:txBody>
      </p:sp>
    </p:spTree>
    <p:extLst>
      <p:ext uri="{BB962C8B-B14F-4D97-AF65-F5344CB8AC3E}">
        <p14:creationId xmlns:p14="http://schemas.microsoft.com/office/powerpoint/2010/main" val="18577440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00234-005E-DFDC-DE93-4377ACE1A0BA}"/>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2088DCDC-8720-215E-3B2D-3204E7CF6D0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37" y="1962456"/>
            <a:ext cx="5651822" cy="4754739"/>
          </a:xfrm>
          <a:prstGeom prst="rect">
            <a:avLst/>
          </a:prstGeom>
        </p:spPr>
      </p:pic>
      <p:pic>
        <p:nvPicPr>
          <p:cNvPr id="17" name="圖片 16">
            <a:extLst>
              <a:ext uri="{FF2B5EF4-FFF2-40B4-BE49-F238E27FC236}">
                <a16:creationId xmlns:a16="http://schemas.microsoft.com/office/drawing/2014/main" id="{E29CB399-0830-798F-B920-77087736EC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70810" y="1995617"/>
            <a:ext cx="5592518" cy="4688421"/>
          </a:xfrm>
          <a:prstGeom prst="rect">
            <a:avLst/>
          </a:prstGeom>
        </p:spPr>
      </p:pic>
      <p:sp>
        <p:nvSpPr>
          <p:cNvPr id="18" name="文字方塊 17">
            <a:extLst>
              <a:ext uri="{FF2B5EF4-FFF2-40B4-BE49-F238E27FC236}">
                <a16:creationId xmlns:a16="http://schemas.microsoft.com/office/drawing/2014/main" id="{02B7AF32-8C15-DA8F-08B3-82E6D73AAC4F}"/>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壓力峰值</a:t>
            </a:r>
            <a:endParaRPr lang="en-US" altLang="zh-TW" dirty="0"/>
          </a:p>
          <a:p>
            <a:pPr marL="177800" indent="-177800">
              <a:buFont typeface="+mj-lt"/>
              <a:buAutoNum type="arabicPeriod"/>
            </a:pPr>
            <a:r>
              <a:rPr lang="zh-TW" altLang="en-US" dirty="0"/>
              <a:t>壓力峰值出現的時間</a:t>
            </a:r>
            <a:endParaRPr lang="en-US" altLang="zh-TW" dirty="0"/>
          </a:p>
          <a:p>
            <a:pPr marL="177800" indent="-177800">
              <a:buFont typeface="+mj-lt"/>
              <a:buAutoNum type="arabicPeriod"/>
            </a:pPr>
            <a:r>
              <a:rPr lang="zh-TW" altLang="en-US" b="1" dirty="0">
                <a:solidFill>
                  <a:srgbClr val="FF0000"/>
                </a:solidFill>
              </a:rPr>
              <a:t>保壓結束時的壓力值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壓力小於</a:t>
            </a:r>
            <a:r>
              <a:rPr lang="en-US" altLang="zh-TW" b="1" dirty="0">
                <a:solidFill>
                  <a:srgbClr val="FF0000"/>
                </a:solidFill>
              </a:rPr>
              <a:t>10bar</a:t>
            </a:r>
            <a:r>
              <a:rPr lang="zh-TW" altLang="en-US" b="1" dirty="0">
                <a:solidFill>
                  <a:srgbClr val="FF0000"/>
                </a:solidFill>
              </a:rPr>
              <a:t>的時間</a:t>
            </a:r>
            <a:r>
              <a:rPr lang="en-US" altLang="zh-TW" b="1" dirty="0">
                <a:solidFill>
                  <a:srgbClr val="FF0000"/>
                </a:solidFill>
              </a:rPr>
              <a:t>(</a:t>
            </a:r>
            <a:r>
              <a:rPr lang="zh-TW" altLang="en-US" b="1" dirty="0">
                <a:solidFill>
                  <a:srgbClr val="FF0000"/>
                </a:solidFill>
              </a:rPr>
              <a:t>瞬間值</a:t>
            </a:r>
            <a:r>
              <a:rPr lang="en-US" altLang="zh-TW" b="1" dirty="0">
                <a:solidFill>
                  <a:srgbClr val="FF0000"/>
                </a:solidFill>
              </a:rPr>
              <a:t>)</a:t>
            </a:r>
          </a:p>
          <a:p>
            <a:pPr marL="177800" indent="-177800">
              <a:buFont typeface="+mj-lt"/>
              <a:buAutoNum type="arabicPeriod"/>
            </a:pPr>
            <a:r>
              <a:rPr lang="zh-TW" altLang="en-US" dirty="0"/>
              <a:t>開模前的壓力值</a:t>
            </a:r>
          </a:p>
        </p:txBody>
      </p:sp>
      <p:sp>
        <p:nvSpPr>
          <p:cNvPr id="3" name="文字方塊 2">
            <a:extLst>
              <a:ext uri="{FF2B5EF4-FFF2-40B4-BE49-F238E27FC236}">
                <a16:creationId xmlns:a16="http://schemas.microsoft.com/office/drawing/2014/main" id="{A7F5482E-545C-F852-1C43-087C8E7BC555}"/>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6" name="文字方塊 5">
            <a:extLst>
              <a:ext uri="{FF2B5EF4-FFF2-40B4-BE49-F238E27FC236}">
                <a16:creationId xmlns:a16="http://schemas.microsoft.com/office/drawing/2014/main" id="{C83AB5B0-EF9E-476E-BD9D-DE06BEEC5C3D}"/>
              </a:ext>
            </a:extLst>
          </p:cNvPr>
          <p:cNvSpPr txBox="1"/>
          <p:nvPr/>
        </p:nvSpPr>
        <p:spPr>
          <a:xfrm>
            <a:off x="1874842" y="2302044"/>
            <a:ext cx="2497015" cy="369332"/>
          </a:xfrm>
          <a:prstGeom prst="rect">
            <a:avLst/>
          </a:prstGeom>
          <a:solidFill>
            <a:srgbClr val="FFFF00"/>
          </a:solidFill>
        </p:spPr>
        <p:txBody>
          <a:bodyPr wrap="square" rtlCol="0">
            <a:spAutoFit/>
          </a:bodyPr>
          <a:lstStyle/>
          <a:p>
            <a:r>
              <a:rPr lang="zh-TW" altLang="en-US" dirty="0"/>
              <a:t>速度影響  </a:t>
            </a:r>
            <a:r>
              <a:rPr lang="en-US" altLang="zh-TW" dirty="0"/>
              <a:t>&lt;</a:t>
            </a:r>
            <a:r>
              <a:rPr lang="zh-TW" altLang="en-US" dirty="0"/>
              <a:t> 材料影響</a:t>
            </a:r>
          </a:p>
        </p:txBody>
      </p:sp>
      <p:sp>
        <p:nvSpPr>
          <p:cNvPr id="7" name="文字方塊 6">
            <a:extLst>
              <a:ext uri="{FF2B5EF4-FFF2-40B4-BE49-F238E27FC236}">
                <a16:creationId xmlns:a16="http://schemas.microsoft.com/office/drawing/2014/main" id="{E3861F84-C350-4646-AB3E-EAC021A9D419}"/>
              </a:ext>
            </a:extLst>
          </p:cNvPr>
          <p:cNvSpPr txBox="1"/>
          <p:nvPr/>
        </p:nvSpPr>
        <p:spPr>
          <a:xfrm>
            <a:off x="8381150" y="2486710"/>
            <a:ext cx="2497015" cy="369332"/>
          </a:xfrm>
          <a:prstGeom prst="rect">
            <a:avLst/>
          </a:prstGeom>
          <a:solidFill>
            <a:srgbClr val="FFFF00"/>
          </a:solidFill>
        </p:spPr>
        <p:txBody>
          <a:bodyPr wrap="square" rtlCol="0">
            <a:spAutoFit/>
          </a:bodyPr>
          <a:lstStyle/>
          <a:p>
            <a:r>
              <a:rPr lang="zh-TW" altLang="en-US" dirty="0"/>
              <a:t>速度影響  </a:t>
            </a:r>
            <a:r>
              <a:rPr lang="en-US" altLang="zh-TW" dirty="0"/>
              <a:t>&gt;</a:t>
            </a:r>
            <a:r>
              <a:rPr lang="zh-TW" altLang="en-US" dirty="0"/>
              <a:t> 材料影響</a:t>
            </a:r>
          </a:p>
        </p:txBody>
      </p:sp>
    </p:spTree>
    <p:extLst>
      <p:ext uri="{BB962C8B-B14F-4D97-AF65-F5344CB8AC3E}">
        <p14:creationId xmlns:p14="http://schemas.microsoft.com/office/powerpoint/2010/main" val="10807737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5BC58-85FB-31D2-6925-80A0DD2617B4}"/>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A2177742-D849-CA0E-9362-18DEBF58F55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38" y="1962456"/>
            <a:ext cx="5651821" cy="4754738"/>
          </a:xfrm>
          <a:prstGeom prst="rect">
            <a:avLst/>
          </a:prstGeom>
        </p:spPr>
      </p:pic>
      <p:sp>
        <p:nvSpPr>
          <p:cNvPr id="18" name="文字方塊 17">
            <a:extLst>
              <a:ext uri="{FF2B5EF4-FFF2-40B4-BE49-F238E27FC236}">
                <a16:creationId xmlns:a16="http://schemas.microsoft.com/office/drawing/2014/main" id="{96E98601-5295-E7CA-03CA-57696B4D44A3}"/>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壓力峰值</a:t>
            </a:r>
            <a:endParaRPr lang="en-US" altLang="zh-TW" dirty="0"/>
          </a:p>
          <a:p>
            <a:pPr marL="177800" indent="-177800">
              <a:buFont typeface="+mj-lt"/>
              <a:buAutoNum type="arabicPeriod"/>
            </a:pPr>
            <a:r>
              <a:rPr lang="zh-TW" altLang="en-US" dirty="0"/>
              <a:t>壓力峰值出現的時間</a:t>
            </a:r>
            <a:endParaRPr lang="en-US" altLang="zh-TW" dirty="0"/>
          </a:p>
          <a:p>
            <a:pPr marL="177800" indent="-177800">
              <a:buFont typeface="+mj-lt"/>
              <a:buAutoNum type="arabicPeriod"/>
            </a:pPr>
            <a:r>
              <a:rPr lang="zh-TW" altLang="en-US" dirty="0"/>
              <a:t>保壓結束時的壓力值</a:t>
            </a:r>
            <a:endParaRPr lang="en-US" altLang="zh-TW" dirty="0"/>
          </a:p>
          <a:p>
            <a:pPr marL="177800" indent="-177800">
              <a:buFont typeface="+mj-lt"/>
              <a:buAutoNum type="arabicPeriod"/>
            </a:pPr>
            <a:r>
              <a:rPr lang="zh-TW" altLang="en-US" dirty="0"/>
              <a:t>壓力小於</a:t>
            </a:r>
            <a:r>
              <a:rPr lang="en-US" altLang="zh-TW" dirty="0"/>
              <a:t>10bar</a:t>
            </a:r>
            <a:r>
              <a:rPr lang="zh-TW" altLang="en-US" dirty="0"/>
              <a:t>的時間</a:t>
            </a:r>
            <a:r>
              <a:rPr lang="en-US" altLang="zh-TW" dirty="0"/>
              <a:t>(</a:t>
            </a:r>
            <a:r>
              <a:rPr lang="zh-TW" altLang="en-US" dirty="0"/>
              <a:t>瞬間值</a:t>
            </a:r>
            <a:r>
              <a:rPr lang="en-US" altLang="zh-TW" dirty="0"/>
              <a:t>)</a:t>
            </a:r>
          </a:p>
          <a:p>
            <a:pPr marL="177800" indent="-177800">
              <a:buFont typeface="+mj-lt"/>
              <a:buAutoNum type="arabicPeriod"/>
            </a:pPr>
            <a:r>
              <a:rPr lang="zh-TW" altLang="en-US" b="1" dirty="0">
                <a:solidFill>
                  <a:srgbClr val="FF0000"/>
                </a:solidFill>
              </a:rPr>
              <a:t>開模前的壓力值</a:t>
            </a:r>
          </a:p>
        </p:txBody>
      </p:sp>
      <p:sp>
        <p:nvSpPr>
          <p:cNvPr id="3" name="文字方塊 2">
            <a:extLst>
              <a:ext uri="{FF2B5EF4-FFF2-40B4-BE49-F238E27FC236}">
                <a16:creationId xmlns:a16="http://schemas.microsoft.com/office/drawing/2014/main" id="{F4CB0DEE-5C7B-7C66-872C-9DFEF88CEBAC}"/>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5" name="文字方塊 4">
            <a:extLst>
              <a:ext uri="{FF2B5EF4-FFF2-40B4-BE49-F238E27FC236}">
                <a16:creationId xmlns:a16="http://schemas.microsoft.com/office/drawing/2014/main" id="{D0C042B6-DCED-4041-B13D-693387A2FE4D}"/>
              </a:ext>
            </a:extLst>
          </p:cNvPr>
          <p:cNvSpPr txBox="1"/>
          <p:nvPr/>
        </p:nvSpPr>
        <p:spPr>
          <a:xfrm>
            <a:off x="1874842" y="2302044"/>
            <a:ext cx="2497015" cy="369332"/>
          </a:xfrm>
          <a:prstGeom prst="rect">
            <a:avLst/>
          </a:prstGeom>
          <a:solidFill>
            <a:srgbClr val="FFFF00"/>
          </a:solidFill>
        </p:spPr>
        <p:txBody>
          <a:bodyPr wrap="square" rtlCol="0">
            <a:spAutoFit/>
          </a:bodyPr>
          <a:lstStyle/>
          <a:p>
            <a:r>
              <a:rPr lang="zh-TW" altLang="en-US" dirty="0"/>
              <a:t>速度影響  </a:t>
            </a:r>
            <a:r>
              <a:rPr lang="en-US" altLang="zh-TW" dirty="0"/>
              <a:t>&lt;</a:t>
            </a:r>
            <a:r>
              <a:rPr lang="zh-TW" altLang="en-US" dirty="0"/>
              <a:t> 材料影響</a:t>
            </a:r>
          </a:p>
        </p:txBody>
      </p:sp>
    </p:spTree>
    <p:extLst>
      <p:ext uri="{BB962C8B-B14F-4D97-AF65-F5344CB8AC3E}">
        <p14:creationId xmlns:p14="http://schemas.microsoft.com/office/powerpoint/2010/main" val="38803387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8E1E2-7534-DEC1-8565-633D68A8A083}"/>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612F59A9-276C-A73B-4C27-231529DDA6D6}"/>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B</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AA0459DE-C1EA-55F6-64BF-1441C9F357C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38" y="1962456"/>
            <a:ext cx="5651823" cy="4754739"/>
          </a:xfrm>
          <a:prstGeom prst="rect">
            <a:avLst/>
          </a:prstGeom>
        </p:spPr>
      </p:pic>
      <p:pic>
        <p:nvPicPr>
          <p:cNvPr id="17" name="圖片 16">
            <a:extLst>
              <a:ext uri="{FF2B5EF4-FFF2-40B4-BE49-F238E27FC236}">
                <a16:creationId xmlns:a16="http://schemas.microsoft.com/office/drawing/2014/main" id="{7A313EE2-1D6C-584C-374D-A6A801FEEA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8208" y="1948243"/>
            <a:ext cx="5657724" cy="4783167"/>
          </a:xfrm>
          <a:prstGeom prst="rect">
            <a:avLst/>
          </a:prstGeom>
        </p:spPr>
      </p:pic>
      <p:sp>
        <p:nvSpPr>
          <p:cNvPr id="18" name="文字方塊 17">
            <a:extLst>
              <a:ext uri="{FF2B5EF4-FFF2-40B4-BE49-F238E27FC236}">
                <a16:creationId xmlns:a16="http://schemas.microsoft.com/office/drawing/2014/main" id="{04FBA5A7-339D-0F2F-434B-4987DDADDA3F}"/>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b="1" dirty="0">
                <a:solidFill>
                  <a:srgbClr val="FF0000"/>
                </a:solidFill>
              </a:rPr>
              <a:t>壓力峰值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壓力峰值出現的時間</a:t>
            </a:r>
            <a:endParaRPr lang="en-US" altLang="zh-TW" b="1" dirty="0">
              <a:solidFill>
                <a:srgbClr val="FF0000"/>
              </a:solidFill>
            </a:endParaRPr>
          </a:p>
          <a:p>
            <a:pPr marL="177800" indent="-177800">
              <a:buFont typeface="+mj-lt"/>
              <a:buAutoNum type="arabicPeriod"/>
            </a:pPr>
            <a:r>
              <a:rPr lang="zh-TW" altLang="en-US" dirty="0"/>
              <a:t>保壓結束時的壓力值</a:t>
            </a:r>
            <a:endParaRPr lang="en-US" altLang="zh-TW" dirty="0"/>
          </a:p>
          <a:p>
            <a:pPr marL="177800" indent="-177800">
              <a:buFont typeface="+mj-lt"/>
              <a:buAutoNum type="arabicPeriod"/>
            </a:pPr>
            <a:r>
              <a:rPr lang="zh-TW" altLang="en-US" dirty="0"/>
              <a:t>壓力小於</a:t>
            </a:r>
            <a:r>
              <a:rPr lang="en-US" altLang="zh-TW" dirty="0"/>
              <a:t>10bar</a:t>
            </a:r>
            <a:r>
              <a:rPr lang="zh-TW" altLang="en-US" dirty="0"/>
              <a:t>的時間</a:t>
            </a:r>
            <a:r>
              <a:rPr lang="en-US" altLang="zh-TW" dirty="0"/>
              <a:t>(</a:t>
            </a:r>
            <a:r>
              <a:rPr lang="zh-TW" altLang="en-US" dirty="0"/>
              <a:t>瞬間值</a:t>
            </a:r>
            <a:r>
              <a:rPr lang="en-US" altLang="zh-TW" dirty="0"/>
              <a:t>)</a:t>
            </a:r>
          </a:p>
          <a:p>
            <a:pPr marL="177800" indent="-177800">
              <a:buFont typeface="+mj-lt"/>
              <a:buAutoNum type="arabicPeriod"/>
            </a:pPr>
            <a:r>
              <a:rPr lang="zh-TW" altLang="en-US" dirty="0"/>
              <a:t>開模前的壓力值</a:t>
            </a:r>
          </a:p>
        </p:txBody>
      </p:sp>
      <p:sp>
        <p:nvSpPr>
          <p:cNvPr id="6" name="文字方塊 5">
            <a:extLst>
              <a:ext uri="{FF2B5EF4-FFF2-40B4-BE49-F238E27FC236}">
                <a16:creationId xmlns:a16="http://schemas.microsoft.com/office/drawing/2014/main" id="{31DB96C3-8925-45E0-A994-A99D753A117A}"/>
              </a:ext>
            </a:extLst>
          </p:cNvPr>
          <p:cNvSpPr txBox="1"/>
          <p:nvPr/>
        </p:nvSpPr>
        <p:spPr>
          <a:xfrm>
            <a:off x="1652953" y="2426677"/>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 材料影響</a:t>
            </a:r>
          </a:p>
        </p:txBody>
      </p:sp>
      <p:sp>
        <p:nvSpPr>
          <p:cNvPr id="8" name="文字方塊 7">
            <a:extLst>
              <a:ext uri="{FF2B5EF4-FFF2-40B4-BE49-F238E27FC236}">
                <a16:creationId xmlns:a16="http://schemas.microsoft.com/office/drawing/2014/main" id="{A0E1164B-7F3E-4C5B-B8EA-97497BCC342F}"/>
              </a:ext>
            </a:extLst>
          </p:cNvPr>
          <p:cNvSpPr txBox="1"/>
          <p:nvPr/>
        </p:nvSpPr>
        <p:spPr>
          <a:xfrm>
            <a:off x="8182707" y="2426677"/>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 材料影響</a:t>
            </a:r>
          </a:p>
        </p:txBody>
      </p:sp>
    </p:spTree>
    <p:extLst>
      <p:ext uri="{BB962C8B-B14F-4D97-AF65-F5344CB8AC3E}">
        <p14:creationId xmlns:p14="http://schemas.microsoft.com/office/powerpoint/2010/main" val="27572534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3F1C2-7F4C-A41E-4F4B-44DA152FAB61}"/>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D3AA85DD-BFC5-DDCE-4331-C80B3E90C94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37" y="1962456"/>
            <a:ext cx="5651823" cy="4754739"/>
          </a:xfrm>
          <a:prstGeom prst="rect">
            <a:avLst/>
          </a:prstGeom>
        </p:spPr>
      </p:pic>
      <p:pic>
        <p:nvPicPr>
          <p:cNvPr id="17" name="圖片 16">
            <a:extLst>
              <a:ext uri="{FF2B5EF4-FFF2-40B4-BE49-F238E27FC236}">
                <a16:creationId xmlns:a16="http://schemas.microsoft.com/office/drawing/2014/main" id="{39E98BA2-6167-EC9D-CBBC-15694C7A82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70811" y="1967453"/>
            <a:ext cx="5592519" cy="4744748"/>
          </a:xfrm>
          <a:prstGeom prst="rect">
            <a:avLst/>
          </a:prstGeom>
        </p:spPr>
      </p:pic>
      <p:sp>
        <p:nvSpPr>
          <p:cNvPr id="18" name="文字方塊 17">
            <a:extLst>
              <a:ext uri="{FF2B5EF4-FFF2-40B4-BE49-F238E27FC236}">
                <a16:creationId xmlns:a16="http://schemas.microsoft.com/office/drawing/2014/main" id="{4397CF6D-A1E2-AB29-3CD2-4A76BF37B313}"/>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壓力峰值</a:t>
            </a:r>
            <a:endParaRPr lang="en-US" altLang="zh-TW" dirty="0"/>
          </a:p>
          <a:p>
            <a:pPr marL="177800" indent="-177800">
              <a:buFont typeface="+mj-lt"/>
              <a:buAutoNum type="arabicPeriod"/>
            </a:pPr>
            <a:r>
              <a:rPr lang="zh-TW" altLang="en-US" dirty="0"/>
              <a:t>壓力峰值出現的時間</a:t>
            </a:r>
            <a:endParaRPr lang="en-US" altLang="zh-TW" dirty="0"/>
          </a:p>
          <a:p>
            <a:pPr marL="177800" indent="-177800">
              <a:buFont typeface="+mj-lt"/>
              <a:buAutoNum type="arabicPeriod"/>
            </a:pPr>
            <a:r>
              <a:rPr lang="zh-TW" altLang="en-US" b="1" dirty="0">
                <a:solidFill>
                  <a:srgbClr val="FF0000"/>
                </a:solidFill>
              </a:rPr>
              <a:t>保壓結束時的壓力值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壓力小於</a:t>
            </a:r>
            <a:r>
              <a:rPr lang="en-US" altLang="zh-TW" b="1" dirty="0">
                <a:solidFill>
                  <a:srgbClr val="FF0000"/>
                </a:solidFill>
              </a:rPr>
              <a:t>10bar</a:t>
            </a:r>
            <a:r>
              <a:rPr lang="zh-TW" altLang="en-US" b="1" dirty="0">
                <a:solidFill>
                  <a:srgbClr val="FF0000"/>
                </a:solidFill>
              </a:rPr>
              <a:t>的時間</a:t>
            </a:r>
            <a:r>
              <a:rPr lang="en-US" altLang="zh-TW" b="1" dirty="0">
                <a:solidFill>
                  <a:srgbClr val="FF0000"/>
                </a:solidFill>
              </a:rPr>
              <a:t>(</a:t>
            </a:r>
            <a:r>
              <a:rPr lang="zh-TW" altLang="en-US" b="1" dirty="0">
                <a:solidFill>
                  <a:srgbClr val="FF0000"/>
                </a:solidFill>
              </a:rPr>
              <a:t>瞬間值</a:t>
            </a:r>
            <a:r>
              <a:rPr lang="en-US" altLang="zh-TW" b="1" dirty="0">
                <a:solidFill>
                  <a:srgbClr val="FF0000"/>
                </a:solidFill>
              </a:rPr>
              <a:t>)</a:t>
            </a:r>
          </a:p>
          <a:p>
            <a:pPr marL="177800" indent="-177800">
              <a:buFont typeface="+mj-lt"/>
              <a:buAutoNum type="arabicPeriod"/>
            </a:pPr>
            <a:r>
              <a:rPr lang="zh-TW" altLang="en-US" dirty="0"/>
              <a:t>開模前的壓力值</a:t>
            </a:r>
          </a:p>
        </p:txBody>
      </p:sp>
      <p:sp>
        <p:nvSpPr>
          <p:cNvPr id="3" name="文字方塊 2">
            <a:extLst>
              <a:ext uri="{FF2B5EF4-FFF2-40B4-BE49-F238E27FC236}">
                <a16:creationId xmlns:a16="http://schemas.microsoft.com/office/drawing/2014/main" id="{2326563D-624B-4E2F-D4D6-0A7930ADF86D}"/>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B</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6" name="文字方塊 5">
            <a:extLst>
              <a:ext uri="{FF2B5EF4-FFF2-40B4-BE49-F238E27FC236}">
                <a16:creationId xmlns:a16="http://schemas.microsoft.com/office/drawing/2014/main" id="{2AFEE677-8BA4-4CAD-8AC2-6B445A674013}"/>
              </a:ext>
            </a:extLst>
          </p:cNvPr>
          <p:cNvSpPr txBox="1"/>
          <p:nvPr/>
        </p:nvSpPr>
        <p:spPr>
          <a:xfrm>
            <a:off x="1652953" y="2426677"/>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 材料影響</a:t>
            </a:r>
          </a:p>
        </p:txBody>
      </p:sp>
      <p:sp>
        <p:nvSpPr>
          <p:cNvPr id="7" name="文字方塊 6">
            <a:extLst>
              <a:ext uri="{FF2B5EF4-FFF2-40B4-BE49-F238E27FC236}">
                <a16:creationId xmlns:a16="http://schemas.microsoft.com/office/drawing/2014/main" id="{E0B48B1D-7CFF-423B-8407-833738B16F1A}"/>
              </a:ext>
            </a:extLst>
          </p:cNvPr>
          <p:cNvSpPr txBox="1"/>
          <p:nvPr/>
        </p:nvSpPr>
        <p:spPr>
          <a:xfrm>
            <a:off x="8516515" y="3059668"/>
            <a:ext cx="2497015" cy="369332"/>
          </a:xfrm>
          <a:prstGeom prst="rect">
            <a:avLst/>
          </a:prstGeom>
          <a:solidFill>
            <a:srgbClr val="FFFF00"/>
          </a:solidFill>
        </p:spPr>
        <p:txBody>
          <a:bodyPr wrap="square" rtlCol="0">
            <a:spAutoFit/>
          </a:bodyPr>
          <a:lstStyle/>
          <a:p>
            <a:r>
              <a:rPr lang="zh-TW" altLang="en-US" dirty="0"/>
              <a:t>溫度影響  </a:t>
            </a:r>
            <a:r>
              <a:rPr lang="en-US" altLang="zh-TW" dirty="0"/>
              <a:t>≃</a:t>
            </a:r>
            <a:r>
              <a:rPr lang="zh-TW" altLang="en-US" dirty="0"/>
              <a:t> 材料影響</a:t>
            </a:r>
          </a:p>
        </p:txBody>
      </p:sp>
    </p:spTree>
    <p:extLst>
      <p:ext uri="{BB962C8B-B14F-4D97-AF65-F5344CB8AC3E}">
        <p14:creationId xmlns:p14="http://schemas.microsoft.com/office/powerpoint/2010/main" val="25217863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80841-DC72-A6BE-7B02-AEC1CEFCB3A1}"/>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ADE9A54F-CB49-7520-EC79-78FE2CEEF33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1200" y="1962456"/>
            <a:ext cx="5604296" cy="4754739"/>
          </a:xfrm>
          <a:prstGeom prst="rect">
            <a:avLst/>
          </a:prstGeom>
        </p:spPr>
      </p:pic>
      <p:sp>
        <p:nvSpPr>
          <p:cNvPr id="18" name="文字方塊 17">
            <a:extLst>
              <a:ext uri="{FF2B5EF4-FFF2-40B4-BE49-F238E27FC236}">
                <a16:creationId xmlns:a16="http://schemas.microsoft.com/office/drawing/2014/main" id="{5702EDFB-B31C-8DEE-8F6A-B57993C75153}"/>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壓力峰值</a:t>
            </a:r>
            <a:endParaRPr lang="en-US" altLang="zh-TW" dirty="0"/>
          </a:p>
          <a:p>
            <a:pPr marL="177800" indent="-177800">
              <a:buFont typeface="+mj-lt"/>
              <a:buAutoNum type="arabicPeriod"/>
            </a:pPr>
            <a:r>
              <a:rPr lang="zh-TW" altLang="en-US" dirty="0"/>
              <a:t>壓力峰值出現的時間</a:t>
            </a:r>
            <a:endParaRPr lang="en-US" altLang="zh-TW" dirty="0"/>
          </a:p>
          <a:p>
            <a:pPr marL="177800" indent="-177800">
              <a:buFont typeface="+mj-lt"/>
              <a:buAutoNum type="arabicPeriod"/>
            </a:pPr>
            <a:r>
              <a:rPr lang="zh-TW" altLang="en-US" dirty="0"/>
              <a:t>保壓結束時的壓力值</a:t>
            </a:r>
            <a:endParaRPr lang="en-US" altLang="zh-TW" dirty="0"/>
          </a:p>
          <a:p>
            <a:pPr marL="177800" indent="-177800">
              <a:buFont typeface="+mj-lt"/>
              <a:buAutoNum type="arabicPeriod"/>
            </a:pPr>
            <a:r>
              <a:rPr lang="zh-TW" altLang="en-US" dirty="0"/>
              <a:t>壓力小於</a:t>
            </a:r>
            <a:r>
              <a:rPr lang="en-US" altLang="zh-TW" dirty="0"/>
              <a:t>10bar</a:t>
            </a:r>
            <a:r>
              <a:rPr lang="zh-TW" altLang="en-US" dirty="0"/>
              <a:t>的時間</a:t>
            </a:r>
            <a:r>
              <a:rPr lang="en-US" altLang="zh-TW" dirty="0"/>
              <a:t>(</a:t>
            </a:r>
            <a:r>
              <a:rPr lang="zh-TW" altLang="en-US" dirty="0"/>
              <a:t>瞬間值</a:t>
            </a:r>
            <a:r>
              <a:rPr lang="en-US" altLang="zh-TW" dirty="0"/>
              <a:t>)</a:t>
            </a:r>
          </a:p>
          <a:p>
            <a:pPr marL="177800" indent="-177800">
              <a:buFont typeface="+mj-lt"/>
              <a:buAutoNum type="arabicPeriod"/>
            </a:pPr>
            <a:r>
              <a:rPr lang="zh-TW" altLang="en-US" b="1" dirty="0">
                <a:solidFill>
                  <a:srgbClr val="FF0000"/>
                </a:solidFill>
              </a:rPr>
              <a:t>開模前的壓力值</a:t>
            </a:r>
          </a:p>
        </p:txBody>
      </p:sp>
      <p:sp>
        <p:nvSpPr>
          <p:cNvPr id="3" name="文字方塊 2">
            <a:extLst>
              <a:ext uri="{FF2B5EF4-FFF2-40B4-BE49-F238E27FC236}">
                <a16:creationId xmlns:a16="http://schemas.microsoft.com/office/drawing/2014/main" id="{5167DC29-6760-2AD6-FFF7-1A392D928CC3}"/>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B</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5" name="文字方塊 4">
            <a:extLst>
              <a:ext uri="{FF2B5EF4-FFF2-40B4-BE49-F238E27FC236}">
                <a16:creationId xmlns:a16="http://schemas.microsoft.com/office/drawing/2014/main" id="{68665E06-222B-439F-9934-F8913F058204}"/>
              </a:ext>
            </a:extLst>
          </p:cNvPr>
          <p:cNvSpPr txBox="1"/>
          <p:nvPr/>
        </p:nvSpPr>
        <p:spPr>
          <a:xfrm>
            <a:off x="2262553" y="4747847"/>
            <a:ext cx="2497015" cy="369332"/>
          </a:xfrm>
          <a:prstGeom prst="rect">
            <a:avLst/>
          </a:prstGeom>
          <a:solidFill>
            <a:srgbClr val="FFFF00"/>
          </a:solidFill>
        </p:spPr>
        <p:txBody>
          <a:bodyPr wrap="square" rtlCol="0">
            <a:spAutoFit/>
          </a:bodyPr>
          <a:lstStyle/>
          <a:p>
            <a:r>
              <a:rPr lang="zh-TW" altLang="en-US" dirty="0"/>
              <a:t>溫度影響  </a:t>
            </a:r>
            <a:r>
              <a:rPr lang="en-US" altLang="zh-TW" dirty="0"/>
              <a:t>&lt;</a:t>
            </a:r>
            <a:r>
              <a:rPr lang="zh-TW" altLang="en-US" dirty="0"/>
              <a:t> 材料影響</a:t>
            </a:r>
          </a:p>
        </p:txBody>
      </p:sp>
    </p:spTree>
    <p:extLst>
      <p:ext uri="{BB962C8B-B14F-4D97-AF65-F5344CB8AC3E}">
        <p14:creationId xmlns:p14="http://schemas.microsoft.com/office/powerpoint/2010/main" val="1893133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10914-3DA3-EBF7-FA76-BB6234E939BC}"/>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CC96570B-412F-717F-1920-CB79E15DEAC0}"/>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B</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0534A3F4-A466-2D54-BF96-2BE9B610E39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37" y="1962456"/>
            <a:ext cx="5651823" cy="4754739"/>
          </a:xfrm>
          <a:prstGeom prst="rect">
            <a:avLst/>
          </a:prstGeom>
        </p:spPr>
      </p:pic>
      <p:pic>
        <p:nvPicPr>
          <p:cNvPr id="17" name="圖片 16">
            <a:extLst>
              <a:ext uri="{FF2B5EF4-FFF2-40B4-BE49-F238E27FC236}">
                <a16:creationId xmlns:a16="http://schemas.microsoft.com/office/drawing/2014/main" id="{7FD67872-A739-36AF-AD0C-53E6A3E0C3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8208" y="1948243"/>
            <a:ext cx="5657724" cy="4783167"/>
          </a:xfrm>
          <a:prstGeom prst="rect">
            <a:avLst/>
          </a:prstGeom>
        </p:spPr>
      </p:pic>
      <p:sp>
        <p:nvSpPr>
          <p:cNvPr id="18" name="文字方塊 17">
            <a:extLst>
              <a:ext uri="{FF2B5EF4-FFF2-40B4-BE49-F238E27FC236}">
                <a16:creationId xmlns:a16="http://schemas.microsoft.com/office/drawing/2014/main" id="{5D007891-8876-7052-4557-D03994A7B9A1}"/>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b="1" dirty="0">
                <a:solidFill>
                  <a:srgbClr val="FF0000"/>
                </a:solidFill>
              </a:rPr>
              <a:t>壓力峰值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壓力峰值出現的時間</a:t>
            </a:r>
            <a:endParaRPr lang="en-US" altLang="zh-TW" b="1" dirty="0">
              <a:solidFill>
                <a:srgbClr val="FF0000"/>
              </a:solidFill>
            </a:endParaRPr>
          </a:p>
          <a:p>
            <a:pPr marL="177800" indent="-177800">
              <a:buFont typeface="+mj-lt"/>
              <a:buAutoNum type="arabicPeriod"/>
            </a:pPr>
            <a:r>
              <a:rPr lang="zh-TW" altLang="en-US" dirty="0"/>
              <a:t>保壓結束時的壓力值</a:t>
            </a:r>
            <a:endParaRPr lang="en-US" altLang="zh-TW" dirty="0"/>
          </a:p>
          <a:p>
            <a:pPr marL="177800" indent="-177800">
              <a:buFont typeface="+mj-lt"/>
              <a:buAutoNum type="arabicPeriod"/>
            </a:pPr>
            <a:r>
              <a:rPr lang="zh-TW" altLang="en-US" dirty="0"/>
              <a:t>壓力小於</a:t>
            </a:r>
            <a:r>
              <a:rPr lang="en-US" altLang="zh-TW" dirty="0"/>
              <a:t>10bar</a:t>
            </a:r>
            <a:r>
              <a:rPr lang="zh-TW" altLang="en-US" dirty="0"/>
              <a:t>的時間</a:t>
            </a:r>
            <a:r>
              <a:rPr lang="en-US" altLang="zh-TW" dirty="0"/>
              <a:t>(</a:t>
            </a:r>
            <a:r>
              <a:rPr lang="zh-TW" altLang="en-US" dirty="0"/>
              <a:t>瞬間值</a:t>
            </a:r>
            <a:r>
              <a:rPr lang="en-US" altLang="zh-TW" dirty="0"/>
              <a:t>)</a:t>
            </a:r>
          </a:p>
          <a:p>
            <a:pPr marL="177800" indent="-177800">
              <a:buFont typeface="+mj-lt"/>
              <a:buAutoNum type="arabicPeriod"/>
            </a:pPr>
            <a:r>
              <a:rPr lang="zh-TW" altLang="en-US" dirty="0"/>
              <a:t>開模前的壓力值</a:t>
            </a:r>
          </a:p>
        </p:txBody>
      </p:sp>
      <p:sp>
        <p:nvSpPr>
          <p:cNvPr id="6" name="文字方塊 5">
            <a:extLst>
              <a:ext uri="{FF2B5EF4-FFF2-40B4-BE49-F238E27FC236}">
                <a16:creationId xmlns:a16="http://schemas.microsoft.com/office/drawing/2014/main" id="{811D7D2C-C98E-4A15-B291-9EBA945C7A9E}"/>
              </a:ext>
            </a:extLst>
          </p:cNvPr>
          <p:cNvSpPr txBox="1"/>
          <p:nvPr/>
        </p:nvSpPr>
        <p:spPr>
          <a:xfrm>
            <a:off x="2156196" y="3970494"/>
            <a:ext cx="2497015" cy="369332"/>
          </a:xfrm>
          <a:prstGeom prst="rect">
            <a:avLst/>
          </a:prstGeom>
          <a:solidFill>
            <a:srgbClr val="FFFF00"/>
          </a:solidFill>
        </p:spPr>
        <p:txBody>
          <a:bodyPr wrap="square" rtlCol="0">
            <a:spAutoFit/>
          </a:bodyPr>
          <a:lstStyle/>
          <a:p>
            <a:r>
              <a:rPr lang="zh-TW" altLang="en-US" dirty="0"/>
              <a:t>速度影響 </a:t>
            </a:r>
            <a:r>
              <a:rPr lang="en-US" altLang="zh-TW" dirty="0"/>
              <a:t>&lt;</a:t>
            </a:r>
            <a:r>
              <a:rPr lang="zh-TW" altLang="en-US" dirty="0"/>
              <a:t>材料影響</a:t>
            </a:r>
          </a:p>
        </p:txBody>
      </p:sp>
      <p:sp>
        <p:nvSpPr>
          <p:cNvPr id="8" name="文字方塊 7">
            <a:extLst>
              <a:ext uri="{FF2B5EF4-FFF2-40B4-BE49-F238E27FC236}">
                <a16:creationId xmlns:a16="http://schemas.microsoft.com/office/drawing/2014/main" id="{03D893DA-5BE1-4AE6-8346-EABF3E203AFF}"/>
              </a:ext>
            </a:extLst>
          </p:cNvPr>
          <p:cNvSpPr txBox="1"/>
          <p:nvPr/>
        </p:nvSpPr>
        <p:spPr>
          <a:xfrm>
            <a:off x="8334258" y="2486710"/>
            <a:ext cx="2497015" cy="369332"/>
          </a:xfrm>
          <a:prstGeom prst="rect">
            <a:avLst/>
          </a:prstGeom>
          <a:solidFill>
            <a:srgbClr val="FFFF00"/>
          </a:solidFill>
        </p:spPr>
        <p:txBody>
          <a:bodyPr wrap="square" rtlCol="0">
            <a:spAutoFit/>
          </a:bodyPr>
          <a:lstStyle/>
          <a:p>
            <a:r>
              <a:rPr lang="zh-TW" altLang="en-US" dirty="0"/>
              <a:t>速度影響  </a:t>
            </a:r>
            <a:r>
              <a:rPr lang="en-US" altLang="zh-TW" dirty="0"/>
              <a:t>&gt;</a:t>
            </a:r>
            <a:r>
              <a:rPr lang="zh-TW" altLang="en-US" dirty="0"/>
              <a:t> 材料影響</a:t>
            </a:r>
          </a:p>
        </p:txBody>
      </p:sp>
    </p:spTree>
    <p:extLst>
      <p:ext uri="{BB962C8B-B14F-4D97-AF65-F5344CB8AC3E}">
        <p14:creationId xmlns:p14="http://schemas.microsoft.com/office/powerpoint/2010/main" val="38370096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BCF1A-335B-76B8-10FB-C5F69E733198}"/>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7C1F7B1C-8C4D-6B9F-06C0-CEC1A8847F2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38" y="1962456"/>
            <a:ext cx="5651822" cy="4754738"/>
          </a:xfrm>
          <a:prstGeom prst="rect">
            <a:avLst/>
          </a:prstGeom>
        </p:spPr>
      </p:pic>
      <p:pic>
        <p:nvPicPr>
          <p:cNvPr id="17" name="圖片 16">
            <a:extLst>
              <a:ext uri="{FF2B5EF4-FFF2-40B4-BE49-F238E27FC236}">
                <a16:creationId xmlns:a16="http://schemas.microsoft.com/office/drawing/2014/main" id="{58A0B864-EAE7-0C57-4098-D240DAB35F3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70811" y="1995617"/>
            <a:ext cx="5592518" cy="4688420"/>
          </a:xfrm>
          <a:prstGeom prst="rect">
            <a:avLst/>
          </a:prstGeom>
        </p:spPr>
      </p:pic>
      <p:sp>
        <p:nvSpPr>
          <p:cNvPr id="18" name="文字方塊 17">
            <a:extLst>
              <a:ext uri="{FF2B5EF4-FFF2-40B4-BE49-F238E27FC236}">
                <a16:creationId xmlns:a16="http://schemas.microsoft.com/office/drawing/2014/main" id="{A8274C06-4C73-2AE5-7EBC-9CF69781D117}"/>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壓力峰值</a:t>
            </a:r>
            <a:endParaRPr lang="en-US" altLang="zh-TW" dirty="0"/>
          </a:p>
          <a:p>
            <a:pPr marL="177800" indent="-177800">
              <a:buFont typeface="+mj-lt"/>
              <a:buAutoNum type="arabicPeriod"/>
            </a:pPr>
            <a:r>
              <a:rPr lang="zh-TW" altLang="en-US" dirty="0"/>
              <a:t>壓力峰值出現的時間</a:t>
            </a:r>
            <a:endParaRPr lang="en-US" altLang="zh-TW" dirty="0"/>
          </a:p>
          <a:p>
            <a:pPr marL="177800" indent="-177800">
              <a:buFont typeface="+mj-lt"/>
              <a:buAutoNum type="arabicPeriod"/>
            </a:pPr>
            <a:r>
              <a:rPr lang="zh-TW" altLang="en-US" b="1" dirty="0">
                <a:solidFill>
                  <a:srgbClr val="FF0000"/>
                </a:solidFill>
              </a:rPr>
              <a:t>保壓結束時的壓力值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壓力小於</a:t>
            </a:r>
            <a:r>
              <a:rPr lang="en-US" altLang="zh-TW" b="1" dirty="0">
                <a:solidFill>
                  <a:srgbClr val="FF0000"/>
                </a:solidFill>
              </a:rPr>
              <a:t>10bar</a:t>
            </a:r>
            <a:r>
              <a:rPr lang="zh-TW" altLang="en-US" b="1" dirty="0">
                <a:solidFill>
                  <a:srgbClr val="FF0000"/>
                </a:solidFill>
              </a:rPr>
              <a:t>的時間</a:t>
            </a:r>
            <a:r>
              <a:rPr lang="en-US" altLang="zh-TW" b="1" dirty="0">
                <a:solidFill>
                  <a:srgbClr val="FF0000"/>
                </a:solidFill>
              </a:rPr>
              <a:t>(</a:t>
            </a:r>
            <a:r>
              <a:rPr lang="zh-TW" altLang="en-US" b="1" dirty="0">
                <a:solidFill>
                  <a:srgbClr val="FF0000"/>
                </a:solidFill>
              </a:rPr>
              <a:t>瞬間值</a:t>
            </a:r>
            <a:r>
              <a:rPr lang="en-US" altLang="zh-TW" b="1" dirty="0">
                <a:solidFill>
                  <a:srgbClr val="FF0000"/>
                </a:solidFill>
              </a:rPr>
              <a:t>)</a:t>
            </a:r>
          </a:p>
          <a:p>
            <a:pPr marL="177800" indent="-177800">
              <a:buFont typeface="+mj-lt"/>
              <a:buAutoNum type="arabicPeriod"/>
            </a:pPr>
            <a:r>
              <a:rPr lang="zh-TW" altLang="en-US" dirty="0"/>
              <a:t>開模前的壓力值</a:t>
            </a:r>
          </a:p>
        </p:txBody>
      </p:sp>
      <p:sp>
        <p:nvSpPr>
          <p:cNvPr id="4" name="文字方塊 3">
            <a:extLst>
              <a:ext uri="{FF2B5EF4-FFF2-40B4-BE49-F238E27FC236}">
                <a16:creationId xmlns:a16="http://schemas.microsoft.com/office/drawing/2014/main" id="{27462F71-6A7E-BC23-0056-D31DAFFB25C6}"/>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B</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6" name="文字方塊 5">
            <a:extLst>
              <a:ext uri="{FF2B5EF4-FFF2-40B4-BE49-F238E27FC236}">
                <a16:creationId xmlns:a16="http://schemas.microsoft.com/office/drawing/2014/main" id="{76F09916-9861-4E8A-9E92-7108A3A1B88C}"/>
              </a:ext>
            </a:extLst>
          </p:cNvPr>
          <p:cNvSpPr txBox="1"/>
          <p:nvPr/>
        </p:nvSpPr>
        <p:spPr>
          <a:xfrm>
            <a:off x="1874842" y="2302044"/>
            <a:ext cx="2497015" cy="369332"/>
          </a:xfrm>
          <a:prstGeom prst="rect">
            <a:avLst/>
          </a:prstGeom>
          <a:solidFill>
            <a:srgbClr val="FFFF00"/>
          </a:solidFill>
        </p:spPr>
        <p:txBody>
          <a:bodyPr wrap="square" rtlCol="0">
            <a:spAutoFit/>
          </a:bodyPr>
          <a:lstStyle/>
          <a:p>
            <a:r>
              <a:rPr lang="zh-TW" altLang="en-US" dirty="0"/>
              <a:t>速度影響  </a:t>
            </a:r>
            <a:r>
              <a:rPr lang="en-US" altLang="zh-TW" dirty="0"/>
              <a:t>≃</a:t>
            </a:r>
            <a:r>
              <a:rPr lang="zh-TW" altLang="en-US" dirty="0"/>
              <a:t> 材料影響</a:t>
            </a:r>
          </a:p>
        </p:txBody>
      </p:sp>
      <p:sp>
        <p:nvSpPr>
          <p:cNvPr id="7" name="文字方塊 6">
            <a:extLst>
              <a:ext uri="{FF2B5EF4-FFF2-40B4-BE49-F238E27FC236}">
                <a16:creationId xmlns:a16="http://schemas.microsoft.com/office/drawing/2014/main" id="{91881BA6-8D31-4796-8B69-628F3963D684}"/>
              </a:ext>
            </a:extLst>
          </p:cNvPr>
          <p:cNvSpPr txBox="1"/>
          <p:nvPr/>
        </p:nvSpPr>
        <p:spPr>
          <a:xfrm>
            <a:off x="8334257" y="4775613"/>
            <a:ext cx="2497015" cy="369332"/>
          </a:xfrm>
          <a:prstGeom prst="rect">
            <a:avLst/>
          </a:prstGeom>
          <a:solidFill>
            <a:srgbClr val="FFFF00"/>
          </a:solidFill>
        </p:spPr>
        <p:txBody>
          <a:bodyPr wrap="square" rtlCol="0">
            <a:spAutoFit/>
          </a:bodyPr>
          <a:lstStyle/>
          <a:p>
            <a:r>
              <a:rPr lang="zh-TW" altLang="en-US" dirty="0"/>
              <a:t>速度影響  </a:t>
            </a:r>
            <a:r>
              <a:rPr lang="en-US" altLang="zh-TW" dirty="0"/>
              <a:t>&gt;</a:t>
            </a:r>
            <a:r>
              <a:rPr lang="zh-TW" altLang="en-US" dirty="0"/>
              <a:t> 材料影響</a:t>
            </a:r>
          </a:p>
        </p:txBody>
      </p:sp>
    </p:spTree>
    <p:extLst>
      <p:ext uri="{BB962C8B-B14F-4D97-AF65-F5344CB8AC3E}">
        <p14:creationId xmlns:p14="http://schemas.microsoft.com/office/powerpoint/2010/main" val="725653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2698D-C189-8588-D6EF-13019CA23C43}"/>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4A5AF4E9-8616-FADB-2CF3-68D736EA6052}"/>
              </a:ext>
            </a:extLst>
          </p:cNvPr>
          <p:cNvSpPr>
            <a:spLocks noGrp="1"/>
          </p:cNvSpPr>
          <p:nvPr>
            <p:ph type="title"/>
          </p:nvPr>
        </p:nvSpPr>
        <p:spPr>
          <a:xfrm>
            <a:off x="838200" y="433754"/>
            <a:ext cx="10474569" cy="1256934"/>
          </a:xfrm>
        </p:spPr>
        <p:txBody>
          <a:bodyPr>
            <a:normAutofit/>
          </a:bodyPr>
          <a:lstStyle/>
          <a:p>
            <a:r>
              <a:rPr lang="zh-TW" altLang="en-US" dirty="0"/>
              <a:t>台中精機</a:t>
            </a:r>
            <a:r>
              <a:rPr lang="en-US" altLang="zh-TW" dirty="0"/>
              <a:t>Vs-50k</a:t>
            </a:r>
            <a:r>
              <a:rPr lang="zh-TW" altLang="en-US" dirty="0"/>
              <a:t>射出機作為實驗機台</a:t>
            </a:r>
          </a:p>
        </p:txBody>
      </p:sp>
      <p:pic>
        <p:nvPicPr>
          <p:cNvPr id="3" name="圖片 2">
            <a:extLst>
              <a:ext uri="{FF2B5EF4-FFF2-40B4-BE49-F238E27FC236}">
                <a16:creationId xmlns:a16="http://schemas.microsoft.com/office/drawing/2014/main" id="{FCBEF7CA-A524-E697-FA79-D099CB3501D0}"/>
              </a:ext>
            </a:extLst>
          </p:cNvPr>
          <p:cNvPicPr>
            <a:picLocks noChangeAspect="1"/>
          </p:cNvPicPr>
          <p:nvPr/>
        </p:nvPicPr>
        <p:blipFill>
          <a:blip r:embed="rId2"/>
          <a:stretch>
            <a:fillRect/>
          </a:stretch>
        </p:blipFill>
        <p:spPr>
          <a:xfrm>
            <a:off x="307702" y="1759484"/>
            <a:ext cx="4582897" cy="3339031"/>
          </a:xfrm>
          <a:prstGeom prst="rect">
            <a:avLst/>
          </a:prstGeom>
        </p:spPr>
      </p:pic>
      <p:pic>
        <p:nvPicPr>
          <p:cNvPr id="4" name="圖片 3">
            <a:extLst>
              <a:ext uri="{FF2B5EF4-FFF2-40B4-BE49-F238E27FC236}">
                <a16:creationId xmlns:a16="http://schemas.microsoft.com/office/drawing/2014/main" id="{5D9D334B-D669-58DC-224C-BFB8E55BF5F6}"/>
              </a:ext>
            </a:extLst>
          </p:cNvPr>
          <p:cNvPicPr>
            <a:picLocks noChangeAspect="1"/>
          </p:cNvPicPr>
          <p:nvPr/>
        </p:nvPicPr>
        <p:blipFill>
          <a:blip r:embed="rId3"/>
          <a:stretch>
            <a:fillRect/>
          </a:stretch>
        </p:blipFill>
        <p:spPr>
          <a:xfrm>
            <a:off x="5007830" y="1375621"/>
            <a:ext cx="6982799" cy="5372850"/>
          </a:xfrm>
          <a:prstGeom prst="rect">
            <a:avLst/>
          </a:prstGeom>
        </p:spPr>
      </p:pic>
    </p:spTree>
    <p:extLst>
      <p:ext uri="{BB962C8B-B14F-4D97-AF65-F5344CB8AC3E}">
        <p14:creationId xmlns:p14="http://schemas.microsoft.com/office/powerpoint/2010/main" val="29651923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3930D-0E56-7C17-0B86-71EB13BC5B6E}"/>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20A4D0C9-79FB-A28D-E489-6F789601A48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1201" y="1962456"/>
            <a:ext cx="5604294" cy="4754738"/>
          </a:xfrm>
          <a:prstGeom prst="rect">
            <a:avLst/>
          </a:prstGeom>
        </p:spPr>
      </p:pic>
      <p:sp>
        <p:nvSpPr>
          <p:cNvPr id="18" name="文字方塊 17">
            <a:extLst>
              <a:ext uri="{FF2B5EF4-FFF2-40B4-BE49-F238E27FC236}">
                <a16:creationId xmlns:a16="http://schemas.microsoft.com/office/drawing/2014/main" id="{744A36CC-EB2E-1802-C7D9-64474F345630}"/>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壓力峰值</a:t>
            </a:r>
            <a:endParaRPr lang="en-US" altLang="zh-TW" dirty="0"/>
          </a:p>
          <a:p>
            <a:pPr marL="177800" indent="-177800">
              <a:buFont typeface="+mj-lt"/>
              <a:buAutoNum type="arabicPeriod"/>
            </a:pPr>
            <a:r>
              <a:rPr lang="zh-TW" altLang="en-US" dirty="0"/>
              <a:t>壓力峰值出現的時間</a:t>
            </a:r>
            <a:endParaRPr lang="en-US" altLang="zh-TW" dirty="0"/>
          </a:p>
          <a:p>
            <a:pPr marL="177800" indent="-177800">
              <a:buFont typeface="+mj-lt"/>
              <a:buAutoNum type="arabicPeriod"/>
            </a:pPr>
            <a:r>
              <a:rPr lang="zh-TW" altLang="en-US" dirty="0"/>
              <a:t>保壓結束時的壓力值</a:t>
            </a:r>
            <a:endParaRPr lang="en-US" altLang="zh-TW" dirty="0"/>
          </a:p>
          <a:p>
            <a:pPr marL="177800" indent="-177800">
              <a:buFont typeface="+mj-lt"/>
              <a:buAutoNum type="arabicPeriod"/>
            </a:pPr>
            <a:r>
              <a:rPr lang="zh-TW" altLang="en-US" dirty="0"/>
              <a:t>壓力小於</a:t>
            </a:r>
            <a:r>
              <a:rPr lang="en-US" altLang="zh-TW" dirty="0"/>
              <a:t>10bar</a:t>
            </a:r>
            <a:r>
              <a:rPr lang="zh-TW" altLang="en-US" dirty="0"/>
              <a:t>的時間</a:t>
            </a:r>
            <a:r>
              <a:rPr lang="en-US" altLang="zh-TW" dirty="0"/>
              <a:t>(</a:t>
            </a:r>
            <a:r>
              <a:rPr lang="zh-TW" altLang="en-US" dirty="0"/>
              <a:t>瞬間值</a:t>
            </a:r>
            <a:r>
              <a:rPr lang="en-US" altLang="zh-TW" dirty="0"/>
              <a:t>)</a:t>
            </a:r>
          </a:p>
          <a:p>
            <a:pPr marL="177800" indent="-177800">
              <a:buFont typeface="+mj-lt"/>
              <a:buAutoNum type="arabicPeriod"/>
            </a:pPr>
            <a:r>
              <a:rPr lang="zh-TW" altLang="en-US" b="1" dirty="0">
                <a:solidFill>
                  <a:srgbClr val="FF0000"/>
                </a:solidFill>
              </a:rPr>
              <a:t>開模前的壓力值</a:t>
            </a:r>
          </a:p>
        </p:txBody>
      </p:sp>
      <p:sp>
        <p:nvSpPr>
          <p:cNvPr id="4" name="文字方塊 3">
            <a:extLst>
              <a:ext uri="{FF2B5EF4-FFF2-40B4-BE49-F238E27FC236}">
                <a16:creationId xmlns:a16="http://schemas.microsoft.com/office/drawing/2014/main" id="{6FA88397-2480-B564-AAC4-94D143991CD2}"/>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B</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5" name="文字方塊 4">
            <a:extLst>
              <a:ext uri="{FF2B5EF4-FFF2-40B4-BE49-F238E27FC236}">
                <a16:creationId xmlns:a16="http://schemas.microsoft.com/office/drawing/2014/main" id="{BC8A6E3C-5A7A-493A-8222-9C87169C8384}"/>
              </a:ext>
            </a:extLst>
          </p:cNvPr>
          <p:cNvSpPr txBox="1"/>
          <p:nvPr/>
        </p:nvSpPr>
        <p:spPr>
          <a:xfrm>
            <a:off x="1874842" y="2302044"/>
            <a:ext cx="2497015" cy="369332"/>
          </a:xfrm>
          <a:prstGeom prst="rect">
            <a:avLst/>
          </a:prstGeom>
          <a:solidFill>
            <a:srgbClr val="FFFF00"/>
          </a:solidFill>
        </p:spPr>
        <p:txBody>
          <a:bodyPr wrap="square" rtlCol="0">
            <a:spAutoFit/>
          </a:bodyPr>
          <a:lstStyle/>
          <a:p>
            <a:r>
              <a:rPr lang="zh-TW" altLang="en-US" dirty="0"/>
              <a:t>速度影響  </a:t>
            </a:r>
            <a:r>
              <a:rPr lang="en-US" altLang="zh-TW" dirty="0"/>
              <a:t>≃</a:t>
            </a:r>
            <a:r>
              <a:rPr lang="zh-TW" altLang="en-US" dirty="0"/>
              <a:t> 材料影響</a:t>
            </a:r>
          </a:p>
        </p:txBody>
      </p:sp>
    </p:spTree>
    <p:extLst>
      <p:ext uri="{BB962C8B-B14F-4D97-AF65-F5344CB8AC3E}">
        <p14:creationId xmlns:p14="http://schemas.microsoft.com/office/powerpoint/2010/main" val="18451977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CF05A-88DB-3754-F7FF-DD7F1D2ECC2A}"/>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5B9B5A50-B16B-6D58-1310-81D7C2664706}"/>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C</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7BC88C86-D1BF-06D3-2244-285CED549A9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37" y="1962456"/>
            <a:ext cx="5651823" cy="4754739"/>
          </a:xfrm>
          <a:prstGeom prst="rect">
            <a:avLst/>
          </a:prstGeom>
        </p:spPr>
      </p:pic>
      <p:pic>
        <p:nvPicPr>
          <p:cNvPr id="17" name="圖片 16">
            <a:extLst>
              <a:ext uri="{FF2B5EF4-FFF2-40B4-BE49-F238E27FC236}">
                <a16:creationId xmlns:a16="http://schemas.microsoft.com/office/drawing/2014/main" id="{475EDC67-1073-D004-BE2E-D37D7341ED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8208" y="1948243"/>
            <a:ext cx="5657724" cy="4783167"/>
          </a:xfrm>
          <a:prstGeom prst="rect">
            <a:avLst/>
          </a:prstGeom>
        </p:spPr>
      </p:pic>
      <p:sp>
        <p:nvSpPr>
          <p:cNvPr id="18" name="文字方塊 17">
            <a:extLst>
              <a:ext uri="{FF2B5EF4-FFF2-40B4-BE49-F238E27FC236}">
                <a16:creationId xmlns:a16="http://schemas.microsoft.com/office/drawing/2014/main" id="{D6FE7CF3-030E-B4DB-3C70-89523B5C00B6}"/>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b="1" dirty="0">
                <a:solidFill>
                  <a:srgbClr val="FF0000"/>
                </a:solidFill>
              </a:rPr>
              <a:t>壓力峰值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壓力峰值出現的時間</a:t>
            </a:r>
            <a:endParaRPr lang="en-US" altLang="zh-TW" b="1" dirty="0">
              <a:solidFill>
                <a:srgbClr val="FF0000"/>
              </a:solidFill>
            </a:endParaRPr>
          </a:p>
          <a:p>
            <a:pPr marL="177800" indent="-177800">
              <a:buFont typeface="+mj-lt"/>
              <a:buAutoNum type="arabicPeriod"/>
            </a:pPr>
            <a:r>
              <a:rPr lang="zh-TW" altLang="en-US" dirty="0"/>
              <a:t>保壓結束時的壓力值</a:t>
            </a:r>
            <a:endParaRPr lang="en-US" altLang="zh-TW" dirty="0"/>
          </a:p>
          <a:p>
            <a:pPr marL="177800" indent="-177800">
              <a:buFont typeface="+mj-lt"/>
              <a:buAutoNum type="arabicPeriod"/>
            </a:pPr>
            <a:r>
              <a:rPr lang="zh-TW" altLang="en-US" dirty="0"/>
              <a:t>壓力小於</a:t>
            </a:r>
            <a:r>
              <a:rPr lang="en-US" altLang="zh-TW" dirty="0"/>
              <a:t>10bar</a:t>
            </a:r>
            <a:r>
              <a:rPr lang="zh-TW" altLang="en-US" dirty="0"/>
              <a:t>的時間</a:t>
            </a:r>
            <a:r>
              <a:rPr lang="en-US" altLang="zh-TW" dirty="0"/>
              <a:t>(</a:t>
            </a:r>
            <a:r>
              <a:rPr lang="zh-TW" altLang="en-US" dirty="0"/>
              <a:t>瞬間值</a:t>
            </a:r>
            <a:r>
              <a:rPr lang="en-US" altLang="zh-TW" dirty="0"/>
              <a:t>)</a:t>
            </a:r>
          </a:p>
          <a:p>
            <a:pPr marL="177800" indent="-177800">
              <a:buFont typeface="+mj-lt"/>
              <a:buAutoNum type="arabicPeriod"/>
            </a:pPr>
            <a:r>
              <a:rPr lang="zh-TW" altLang="en-US" dirty="0"/>
              <a:t>開模前的壓力值</a:t>
            </a:r>
          </a:p>
        </p:txBody>
      </p:sp>
      <p:sp>
        <p:nvSpPr>
          <p:cNvPr id="6" name="文字方塊 5">
            <a:extLst>
              <a:ext uri="{FF2B5EF4-FFF2-40B4-BE49-F238E27FC236}">
                <a16:creationId xmlns:a16="http://schemas.microsoft.com/office/drawing/2014/main" id="{6828778A-8D87-4307-9A4A-9E5BEE407973}"/>
              </a:ext>
            </a:extLst>
          </p:cNvPr>
          <p:cNvSpPr txBox="1"/>
          <p:nvPr/>
        </p:nvSpPr>
        <p:spPr>
          <a:xfrm>
            <a:off x="914399" y="2334293"/>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 材料影響</a:t>
            </a:r>
          </a:p>
        </p:txBody>
      </p:sp>
      <p:sp>
        <p:nvSpPr>
          <p:cNvPr id="8" name="文字方塊 7">
            <a:extLst>
              <a:ext uri="{FF2B5EF4-FFF2-40B4-BE49-F238E27FC236}">
                <a16:creationId xmlns:a16="http://schemas.microsoft.com/office/drawing/2014/main" id="{DAD9653E-B7F9-4612-9AD0-3CB0B8DD4DA8}"/>
              </a:ext>
            </a:extLst>
          </p:cNvPr>
          <p:cNvSpPr txBox="1"/>
          <p:nvPr/>
        </p:nvSpPr>
        <p:spPr>
          <a:xfrm>
            <a:off x="8516515" y="2340906"/>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 材料影響</a:t>
            </a:r>
          </a:p>
        </p:txBody>
      </p:sp>
    </p:spTree>
    <p:extLst>
      <p:ext uri="{BB962C8B-B14F-4D97-AF65-F5344CB8AC3E}">
        <p14:creationId xmlns:p14="http://schemas.microsoft.com/office/powerpoint/2010/main" val="26612082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3A9E7-16B8-7383-79D7-2638DEFCBCEB}"/>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E696E8E0-6BAC-9DC8-CA07-9F9B345D8D9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38" y="1962456"/>
            <a:ext cx="5651822" cy="4754738"/>
          </a:xfrm>
          <a:prstGeom prst="rect">
            <a:avLst/>
          </a:prstGeom>
        </p:spPr>
      </p:pic>
      <p:pic>
        <p:nvPicPr>
          <p:cNvPr id="17" name="圖片 16">
            <a:extLst>
              <a:ext uri="{FF2B5EF4-FFF2-40B4-BE49-F238E27FC236}">
                <a16:creationId xmlns:a16="http://schemas.microsoft.com/office/drawing/2014/main" id="{1479B8F7-251E-508C-0CA5-9B2343CC2DD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02629" y="2022291"/>
            <a:ext cx="5528883" cy="4635072"/>
          </a:xfrm>
          <a:prstGeom prst="rect">
            <a:avLst/>
          </a:prstGeom>
        </p:spPr>
      </p:pic>
      <p:sp>
        <p:nvSpPr>
          <p:cNvPr id="18" name="文字方塊 17">
            <a:extLst>
              <a:ext uri="{FF2B5EF4-FFF2-40B4-BE49-F238E27FC236}">
                <a16:creationId xmlns:a16="http://schemas.microsoft.com/office/drawing/2014/main" id="{B269492C-AC61-CDD2-2A90-D03FD10B26F2}"/>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壓力峰值</a:t>
            </a:r>
            <a:endParaRPr lang="en-US" altLang="zh-TW" dirty="0"/>
          </a:p>
          <a:p>
            <a:pPr marL="177800" indent="-177800">
              <a:buFont typeface="+mj-lt"/>
              <a:buAutoNum type="arabicPeriod"/>
            </a:pPr>
            <a:r>
              <a:rPr lang="zh-TW" altLang="en-US" dirty="0"/>
              <a:t>壓力峰值出現的時間</a:t>
            </a:r>
            <a:endParaRPr lang="en-US" altLang="zh-TW" dirty="0"/>
          </a:p>
          <a:p>
            <a:pPr marL="177800" indent="-177800">
              <a:buFont typeface="+mj-lt"/>
              <a:buAutoNum type="arabicPeriod"/>
            </a:pPr>
            <a:r>
              <a:rPr lang="zh-TW" altLang="en-US" b="1" dirty="0">
                <a:solidFill>
                  <a:srgbClr val="FF0000"/>
                </a:solidFill>
              </a:rPr>
              <a:t>保壓結束時的壓力值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壓力小於</a:t>
            </a:r>
            <a:r>
              <a:rPr lang="en-US" altLang="zh-TW" b="1" dirty="0">
                <a:solidFill>
                  <a:srgbClr val="FF0000"/>
                </a:solidFill>
              </a:rPr>
              <a:t>10bar</a:t>
            </a:r>
            <a:r>
              <a:rPr lang="zh-TW" altLang="en-US" b="1" dirty="0">
                <a:solidFill>
                  <a:srgbClr val="FF0000"/>
                </a:solidFill>
              </a:rPr>
              <a:t>的時間</a:t>
            </a:r>
            <a:r>
              <a:rPr lang="en-US" altLang="zh-TW" b="1" dirty="0">
                <a:solidFill>
                  <a:srgbClr val="FF0000"/>
                </a:solidFill>
              </a:rPr>
              <a:t>(</a:t>
            </a:r>
            <a:r>
              <a:rPr lang="zh-TW" altLang="en-US" b="1" dirty="0">
                <a:solidFill>
                  <a:srgbClr val="FF0000"/>
                </a:solidFill>
              </a:rPr>
              <a:t>瞬間值</a:t>
            </a:r>
            <a:r>
              <a:rPr lang="en-US" altLang="zh-TW" b="1" dirty="0">
                <a:solidFill>
                  <a:srgbClr val="FF0000"/>
                </a:solidFill>
              </a:rPr>
              <a:t>)</a:t>
            </a:r>
          </a:p>
          <a:p>
            <a:pPr marL="177800" indent="-177800">
              <a:buFont typeface="+mj-lt"/>
              <a:buAutoNum type="arabicPeriod"/>
            </a:pPr>
            <a:r>
              <a:rPr lang="zh-TW" altLang="en-US" dirty="0"/>
              <a:t>開模前的壓力值</a:t>
            </a:r>
          </a:p>
        </p:txBody>
      </p:sp>
      <p:sp>
        <p:nvSpPr>
          <p:cNvPr id="4" name="文字方塊 3">
            <a:extLst>
              <a:ext uri="{FF2B5EF4-FFF2-40B4-BE49-F238E27FC236}">
                <a16:creationId xmlns:a16="http://schemas.microsoft.com/office/drawing/2014/main" id="{7C7F010D-EE66-A6F8-1961-88DD67252495}"/>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C</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6" name="文字方塊 5">
            <a:extLst>
              <a:ext uri="{FF2B5EF4-FFF2-40B4-BE49-F238E27FC236}">
                <a16:creationId xmlns:a16="http://schemas.microsoft.com/office/drawing/2014/main" id="{42EAB336-18AB-4974-B08D-1913013FD0CD}"/>
              </a:ext>
            </a:extLst>
          </p:cNvPr>
          <p:cNvSpPr txBox="1"/>
          <p:nvPr/>
        </p:nvSpPr>
        <p:spPr>
          <a:xfrm>
            <a:off x="1652953" y="2426677"/>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材料影響</a:t>
            </a:r>
          </a:p>
        </p:txBody>
      </p:sp>
      <p:sp>
        <p:nvSpPr>
          <p:cNvPr id="7" name="文字方塊 6">
            <a:extLst>
              <a:ext uri="{FF2B5EF4-FFF2-40B4-BE49-F238E27FC236}">
                <a16:creationId xmlns:a16="http://schemas.microsoft.com/office/drawing/2014/main" id="{FFF97A33-9012-4E34-BF25-B75512678518}"/>
              </a:ext>
            </a:extLst>
          </p:cNvPr>
          <p:cNvSpPr txBox="1"/>
          <p:nvPr/>
        </p:nvSpPr>
        <p:spPr>
          <a:xfrm>
            <a:off x="8217876" y="4642339"/>
            <a:ext cx="2497015" cy="369332"/>
          </a:xfrm>
          <a:prstGeom prst="rect">
            <a:avLst/>
          </a:prstGeom>
          <a:solidFill>
            <a:srgbClr val="FFFF00"/>
          </a:solidFill>
        </p:spPr>
        <p:txBody>
          <a:bodyPr wrap="square" rtlCol="0">
            <a:spAutoFit/>
          </a:bodyPr>
          <a:lstStyle/>
          <a:p>
            <a:r>
              <a:rPr lang="zh-TW" altLang="en-US" dirty="0"/>
              <a:t>溫度影響  </a:t>
            </a:r>
            <a:r>
              <a:rPr lang="en-US" altLang="zh-TW" dirty="0"/>
              <a:t>≃</a:t>
            </a:r>
            <a:r>
              <a:rPr lang="zh-TW" altLang="en-US" dirty="0"/>
              <a:t> 材料影響</a:t>
            </a:r>
          </a:p>
        </p:txBody>
      </p:sp>
    </p:spTree>
    <p:extLst>
      <p:ext uri="{BB962C8B-B14F-4D97-AF65-F5344CB8AC3E}">
        <p14:creationId xmlns:p14="http://schemas.microsoft.com/office/powerpoint/2010/main" val="18863672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4DD4E-B169-A633-F2B0-23A75C8E2221}"/>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F6025448-2554-8A8C-2CD3-52E3E5DE221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3476" y="1962456"/>
            <a:ext cx="5659744" cy="4754739"/>
          </a:xfrm>
          <a:prstGeom prst="rect">
            <a:avLst/>
          </a:prstGeom>
        </p:spPr>
      </p:pic>
      <p:sp>
        <p:nvSpPr>
          <p:cNvPr id="18" name="文字方塊 17">
            <a:extLst>
              <a:ext uri="{FF2B5EF4-FFF2-40B4-BE49-F238E27FC236}">
                <a16:creationId xmlns:a16="http://schemas.microsoft.com/office/drawing/2014/main" id="{3DA5A360-6E6B-842F-772E-CECF6A04C4F6}"/>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壓力峰值</a:t>
            </a:r>
            <a:endParaRPr lang="en-US" altLang="zh-TW" dirty="0"/>
          </a:p>
          <a:p>
            <a:pPr marL="177800" indent="-177800">
              <a:buFont typeface="+mj-lt"/>
              <a:buAutoNum type="arabicPeriod"/>
            </a:pPr>
            <a:r>
              <a:rPr lang="zh-TW" altLang="en-US" dirty="0"/>
              <a:t>壓力峰值出現的時間</a:t>
            </a:r>
            <a:endParaRPr lang="en-US" altLang="zh-TW" dirty="0"/>
          </a:p>
          <a:p>
            <a:pPr marL="177800" indent="-177800">
              <a:buFont typeface="+mj-lt"/>
              <a:buAutoNum type="arabicPeriod"/>
            </a:pPr>
            <a:r>
              <a:rPr lang="zh-TW" altLang="en-US" dirty="0"/>
              <a:t>保壓結束時的壓力值</a:t>
            </a:r>
            <a:endParaRPr lang="en-US" altLang="zh-TW" dirty="0"/>
          </a:p>
          <a:p>
            <a:pPr marL="177800" indent="-177800">
              <a:buFont typeface="+mj-lt"/>
              <a:buAutoNum type="arabicPeriod"/>
            </a:pPr>
            <a:r>
              <a:rPr lang="zh-TW" altLang="en-US" dirty="0"/>
              <a:t>壓力小於</a:t>
            </a:r>
            <a:r>
              <a:rPr lang="en-US" altLang="zh-TW" dirty="0"/>
              <a:t>10bar</a:t>
            </a:r>
            <a:r>
              <a:rPr lang="zh-TW" altLang="en-US" dirty="0"/>
              <a:t>的時間</a:t>
            </a:r>
            <a:r>
              <a:rPr lang="en-US" altLang="zh-TW" dirty="0"/>
              <a:t>(</a:t>
            </a:r>
            <a:r>
              <a:rPr lang="zh-TW" altLang="en-US" dirty="0"/>
              <a:t>瞬間值</a:t>
            </a:r>
            <a:r>
              <a:rPr lang="en-US" altLang="zh-TW" dirty="0"/>
              <a:t>)</a:t>
            </a:r>
          </a:p>
          <a:p>
            <a:pPr marL="177800" indent="-177800">
              <a:buFont typeface="+mj-lt"/>
              <a:buAutoNum type="arabicPeriod"/>
            </a:pPr>
            <a:r>
              <a:rPr lang="zh-TW" altLang="en-US" b="1" dirty="0">
                <a:solidFill>
                  <a:srgbClr val="FF0000"/>
                </a:solidFill>
              </a:rPr>
              <a:t>開模前的壓力值</a:t>
            </a:r>
          </a:p>
        </p:txBody>
      </p:sp>
      <p:sp>
        <p:nvSpPr>
          <p:cNvPr id="4" name="文字方塊 3">
            <a:extLst>
              <a:ext uri="{FF2B5EF4-FFF2-40B4-BE49-F238E27FC236}">
                <a16:creationId xmlns:a16="http://schemas.microsoft.com/office/drawing/2014/main" id="{0F5FF01F-7352-1D9C-B649-6BA7253A52DD}"/>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C</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5" name="文字方塊 4">
            <a:extLst>
              <a:ext uri="{FF2B5EF4-FFF2-40B4-BE49-F238E27FC236}">
                <a16:creationId xmlns:a16="http://schemas.microsoft.com/office/drawing/2014/main" id="{2F1D2319-8DAB-40D1-AC2D-DA9D8A83AF4D}"/>
              </a:ext>
            </a:extLst>
          </p:cNvPr>
          <p:cNvSpPr txBox="1"/>
          <p:nvPr/>
        </p:nvSpPr>
        <p:spPr>
          <a:xfrm>
            <a:off x="1652953" y="2426677"/>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 材料影響</a:t>
            </a:r>
          </a:p>
        </p:txBody>
      </p:sp>
    </p:spTree>
    <p:extLst>
      <p:ext uri="{BB962C8B-B14F-4D97-AF65-F5344CB8AC3E}">
        <p14:creationId xmlns:p14="http://schemas.microsoft.com/office/powerpoint/2010/main" val="41476326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3ED02-98F4-4B9F-9D4F-94FB21A6A214}"/>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07831859-3184-9FA3-807D-631435B98ECA}"/>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C</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8C523962-49FF-F012-728C-0747F29E30E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38" y="1962456"/>
            <a:ext cx="5651822" cy="4754738"/>
          </a:xfrm>
          <a:prstGeom prst="rect">
            <a:avLst/>
          </a:prstGeom>
        </p:spPr>
      </p:pic>
      <p:pic>
        <p:nvPicPr>
          <p:cNvPr id="17" name="圖片 16">
            <a:extLst>
              <a:ext uri="{FF2B5EF4-FFF2-40B4-BE49-F238E27FC236}">
                <a16:creationId xmlns:a16="http://schemas.microsoft.com/office/drawing/2014/main" id="{7C82D997-7355-30AC-2222-F1FA6306EA6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8208" y="1968284"/>
            <a:ext cx="5657723" cy="4743084"/>
          </a:xfrm>
          <a:prstGeom prst="rect">
            <a:avLst/>
          </a:prstGeom>
        </p:spPr>
      </p:pic>
      <p:sp>
        <p:nvSpPr>
          <p:cNvPr id="18" name="文字方塊 17">
            <a:extLst>
              <a:ext uri="{FF2B5EF4-FFF2-40B4-BE49-F238E27FC236}">
                <a16:creationId xmlns:a16="http://schemas.microsoft.com/office/drawing/2014/main" id="{4F59059A-8CBE-0A13-45EC-D3384ADF17CC}"/>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b="1" dirty="0">
                <a:solidFill>
                  <a:srgbClr val="FF0000"/>
                </a:solidFill>
              </a:rPr>
              <a:t>壓力峰值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壓力峰值出現的時間</a:t>
            </a:r>
            <a:endParaRPr lang="en-US" altLang="zh-TW" b="1" dirty="0">
              <a:solidFill>
                <a:srgbClr val="FF0000"/>
              </a:solidFill>
            </a:endParaRPr>
          </a:p>
          <a:p>
            <a:pPr marL="177800" indent="-177800">
              <a:buFont typeface="+mj-lt"/>
              <a:buAutoNum type="arabicPeriod"/>
            </a:pPr>
            <a:r>
              <a:rPr lang="zh-TW" altLang="en-US" dirty="0"/>
              <a:t>保壓結束時的壓力值</a:t>
            </a:r>
            <a:endParaRPr lang="en-US" altLang="zh-TW" dirty="0"/>
          </a:p>
          <a:p>
            <a:pPr marL="177800" indent="-177800">
              <a:buFont typeface="+mj-lt"/>
              <a:buAutoNum type="arabicPeriod"/>
            </a:pPr>
            <a:r>
              <a:rPr lang="zh-TW" altLang="en-US" dirty="0"/>
              <a:t>壓力小於</a:t>
            </a:r>
            <a:r>
              <a:rPr lang="en-US" altLang="zh-TW" dirty="0"/>
              <a:t>10bar</a:t>
            </a:r>
            <a:r>
              <a:rPr lang="zh-TW" altLang="en-US" dirty="0"/>
              <a:t>的時間</a:t>
            </a:r>
            <a:r>
              <a:rPr lang="en-US" altLang="zh-TW" dirty="0"/>
              <a:t>(</a:t>
            </a:r>
            <a:r>
              <a:rPr lang="zh-TW" altLang="en-US" dirty="0"/>
              <a:t>瞬間值</a:t>
            </a:r>
            <a:r>
              <a:rPr lang="en-US" altLang="zh-TW" dirty="0"/>
              <a:t>)</a:t>
            </a:r>
          </a:p>
          <a:p>
            <a:pPr marL="177800" indent="-177800">
              <a:buFont typeface="+mj-lt"/>
              <a:buAutoNum type="arabicPeriod"/>
            </a:pPr>
            <a:r>
              <a:rPr lang="zh-TW" altLang="en-US" dirty="0"/>
              <a:t>開模前的壓力值</a:t>
            </a:r>
          </a:p>
        </p:txBody>
      </p:sp>
      <p:sp>
        <p:nvSpPr>
          <p:cNvPr id="6" name="文字方塊 5">
            <a:extLst>
              <a:ext uri="{FF2B5EF4-FFF2-40B4-BE49-F238E27FC236}">
                <a16:creationId xmlns:a16="http://schemas.microsoft.com/office/drawing/2014/main" id="{402D11F4-5ACC-4C91-A9D1-49AA8512D96E}"/>
              </a:ext>
            </a:extLst>
          </p:cNvPr>
          <p:cNvSpPr txBox="1"/>
          <p:nvPr/>
        </p:nvSpPr>
        <p:spPr>
          <a:xfrm>
            <a:off x="2261703" y="3708814"/>
            <a:ext cx="2497015" cy="369332"/>
          </a:xfrm>
          <a:prstGeom prst="rect">
            <a:avLst/>
          </a:prstGeom>
          <a:solidFill>
            <a:srgbClr val="FFFF00"/>
          </a:solidFill>
        </p:spPr>
        <p:txBody>
          <a:bodyPr wrap="square" rtlCol="0">
            <a:spAutoFit/>
          </a:bodyPr>
          <a:lstStyle/>
          <a:p>
            <a:r>
              <a:rPr lang="zh-TW" altLang="en-US" dirty="0"/>
              <a:t>速度影響  </a:t>
            </a:r>
            <a:r>
              <a:rPr lang="en-US" altLang="zh-TW" dirty="0"/>
              <a:t>&lt;</a:t>
            </a:r>
            <a:r>
              <a:rPr lang="zh-TW" altLang="en-US" dirty="0"/>
              <a:t> 材料影響</a:t>
            </a:r>
          </a:p>
        </p:txBody>
      </p:sp>
      <p:sp>
        <p:nvSpPr>
          <p:cNvPr id="8" name="文字方塊 7">
            <a:extLst>
              <a:ext uri="{FF2B5EF4-FFF2-40B4-BE49-F238E27FC236}">
                <a16:creationId xmlns:a16="http://schemas.microsoft.com/office/drawing/2014/main" id="{365F6955-2323-45CF-A4FA-1609D3B60194}"/>
              </a:ext>
            </a:extLst>
          </p:cNvPr>
          <p:cNvSpPr txBox="1"/>
          <p:nvPr/>
        </p:nvSpPr>
        <p:spPr>
          <a:xfrm>
            <a:off x="8322534" y="2486710"/>
            <a:ext cx="2497015" cy="369332"/>
          </a:xfrm>
          <a:prstGeom prst="rect">
            <a:avLst/>
          </a:prstGeom>
          <a:solidFill>
            <a:srgbClr val="FFFF00"/>
          </a:solidFill>
        </p:spPr>
        <p:txBody>
          <a:bodyPr wrap="square" rtlCol="0">
            <a:spAutoFit/>
          </a:bodyPr>
          <a:lstStyle/>
          <a:p>
            <a:r>
              <a:rPr lang="zh-TW" altLang="en-US" dirty="0"/>
              <a:t>速度影響  </a:t>
            </a:r>
            <a:r>
              <a:rPr lang="en-US" altLang="zh-TW" dirty="0"/>
              <a:t>&gt;</a:t>
            </a:r>
            <a:r>
              <a:rPr lang="zh-TW" altLang="en-US" dirty="0"/>
              <a:t> 材料影響</a:t>
            </a:r>
          </a:p>
        </p:txBody>
      </p:sp>
    </p:spTree>
    <p:extLst>
      <p:ext uri="{BB962C8B-B14F-4D97-AF65-F5344CB8AC3E}">
        <p14:creationId xmlns:p14="http://schemas.microsoft.com/office/powerpoint/2010/main" val="41519740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60DC6-441A-7538-8247-7AC7E0E117A2}"/>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A274F724-C625-FAAA-F724-5E8F0B49854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37" y="1962456"/>
            <a:ext cx="5651822" cy="4754738"/>
          </a:xfrm>
          <a:prstGeom prst="rect">
            <a:avLst/>
          </a:prstGeom>
        </p:spPr>
      </p:pic>
      <p:pic>
        <p:nvPicPr>
          <p:cNvPr id="17" name="圖片 16">
            <a:extLst>
              <a:ext uri="{FF2B5EF4-FFF2-40B4-BE49-F238E27FC236}">
                <a16:creationId xmlns:a16="http://schemas.microsoft.com/office/drawing/2014/main" id="{17096B8D-5C44-32D6-0DA7-81577B48850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70810" y="1995617"/>
            <a:ext cx="5592518" cy="4688420"/>
          </a:xfrm>
          <a:prstGeom prst="rect">
            <a:avLst/>
          </a:prstGeom>
        </p:spPr>
      </p:pic>
      <p:sp>
        <p:nvSpPr>
          <p:cNvPr id="18" name="文字方塊 17">
            <a:extLst>
              <a:ext uri="{FF2B5EF4-FFF2-40B4-BE49-F238E27FC236}">
                <a16:creationId xmlns:a16="http://schemas.microsoft.com/office/drawing/2014/main" id="{5150B9F0-3B83-0D71-567F-04C1C3EDA7DA}"/>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壓力峰值</a:t>
            </a:r>
            <a:endParaRPr lang="en-US" altLang="zh-TW" dirty="0"/>
          </a:p>
          <a:p>
            <a:pPr marL="177800" indent="-177800">
              <a:buFont typeface="+mj-lt"/>
              <a:buAutoNum type="arabicPeriod"/>
            </a:pPr>
            <a:r>
              <a:rPr lang="zh-TW" altLang="en-US" dirty="0"/>
              <a:t>壓力峰值出現的時間</a:t>
            </a:r>
            <a:endParaRPr lang="en-US" altLang="zh-TW" dirty="0"/>
          </a:p>
          <a:p>
            <a:pPr marL="177800" indent="-177800">
              <a:buFont typeface="+mj-lt"/>
              <a:buAutoNum type="arabicPeriod"/>
            </a:pPr>
            <a:r>
              <a:rPr lang="zh-TW" altLang="en-US" b="1" dirty="0">
                <a:solidFill>
                  <a:srgbClr val="FF0000"/>
                </a:solidFill>
              </a:rPr>
              <a:t>保壓結束時的壓力值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壓力小於</a:t>
            </a:r>
            <a:r>
              <a:rPr lang="en-US" altLang="zh-TW" b="1" dirty="0">
                <a:solidFill>
                  <a:srgbClr val="FF0000"/>
                </a:solidFill>
              </a:rPr>
              <a:t>10bar</a:t>
            </a:r>
            <a:r>
              <a:rPr lang="zh-TW" altLang="en-US" b="1" dirty="0">
                <a:solidFill>
                  <a:srgbClr val="FF0000"/>
                </a:solidFill>
              </a:rPr>
              <a:t>的時間</a:t>
            </a:r>
            <a:r>
              <a:rPr lang="en-US" altLang="zh-TW" b="1" dirty="0">
                <a:solidFill>
                  <a:srgbClr val="FF0000"/>
                </a:solidFill>
              </a:rPr>
              <a:t>(</a:t>
            </a:r>
            <a:r>
              <a:rPr lang="zh-TW" altLang="en-US" b="1" dirty="0">
                <a:solidFill>
                  <a:srgbClr val="FF0000"/>
                </a:solidFill>
              </a:rPr>
              <a:t>瞬間值</a:t>
            </a:r>
            <a:r>
              <a:rPr lang="en-US" altLang="zh-TW" b="1" dirty="0">
                <a:solidFill>
                  <a:srgbClr val="FF0000"/>
                </a:solidFill>
              </a:rPr>
              <a:t>)</a:t>
            </a:r>
          </a:p>
          <a:p>
            <a:pPr marL="177800" indent="-177800">
              <a:buFont typeface="+mj-lt"/>
              <a:buAutoNum type="arabicPeriod"/>
            </a:pPr>
            <a:r>
              <a:rPr lang="zh-TW" altLang="en-US" dirty="0"/>
              <a:t>開模前的壓力值</a:t>
            </a:r>
          </a:p>
        </p:txBody>
      </p:sp>
      <p:sp>
        <p:nvSpPr>
          <p:cNvPr id="4" name="文字方塊 3">
            <a:extLst>
              <a:ext uri="{FF2B5EF4-FFF2-40B4-BE49-F238E27FC236}">
                <a16:creationId xmlns:a16="http://schemas.microsoft.com/office/drawing/2014/main" id="{6586F6EE-929E-B03D-0CE1-4DB4DA0AA342}"/>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C</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6" name="文字方塊 5">
            <a:extLst>
              <a:ext uri="{FF2B5EF4-FFF2-40B4-BE49-F238E27FC236}">
                <a16:creationId xmlns:a16="http://schemas.microsoft.com/office/drawing/2014/main" id="{3E943D50-E6D4-4A1D-946A-91BDB697F0CF}"/>
              </a:ext>
            </a:extLst>
          </p:cNvPr>
          <p:cNvSpPr txBox="1"/>
          <p:nvPr/>
        </p:nvSpPr>
        <p:spPr>
          <a:xfrm>
            <a:off x="2416768" y="2360116"/>
            <a:ext cx="2497015" cy="369332"/>
          </a:xfrm>
          <a:prstGeom prst="rect">
            <a:avLst/>
          </a:prstGeom>
          <a:solidFill>
            <a:srgbClr val="FFFF00"/>
          </a:solidFill>
        </p:spPr>
        <p:txBody>
          <a:bodyPr wrap="square" rtlCol="0">
            <a:spAutoFit/>
          </a:bodyPr>
          <a:lstStyle/>
          <a:p>
            <a:r>
              <a:rPr lang="zh-TW" altLang="en-US" dirty="0"/>
              <a:t>速度影響  </a:t>
            </a:r>
            <a:r>
              <a:rPr lang="en-US" altLang="zh-TW" dirty="0"/>
              <a:t>&gt;</a:t>
            </a:r>
            <a:r>
              <a:rPr lang="zh-TW" altLang="en-US" dirty="0"/>
              <a:t> 材料影響</a:t>
            </a:r>
          </a:p>
        </p:txBody>
      </p:sp>
      <p:sp>
        <p:nvSpPr>
          <p:cNvPr id="7" name="文字方塊 6">
            <a:extLst>
              <a:ext uri="{FF2B5EF4-FFF2-40B4-BE49-F238E27FC236}">
                <a16:creationId xmlns:a16="http://schemas.microsoft.com/office/drawing/2014/main" id="{5036E6A9-1E5C-428D-8204-04B05187CCA0}"/>
              </a:ext>
            </a:extLst>
          </p:cNvPr>
          <p:cNvSpPr txBox="1"/>
          <p:nvPr/>
        </p:nvSpPr>
        <p:spPr>
          <a:xfrm>
            <a:off x="8516515" y="2360116"/>
            <a:ext cx="2497015" cy="369332"/>
          </a:xfrm>
          <a:prstGeom prst="rect">
            <a:avLst/>
          </a:prstGeom>
          <a:solidFill>
            <a:srgbClr val="FFFF00"/>
          </a:solidFill>
        </p:spPr>
        <p:txBody>
          <a:bodyPr wrap="square" rtlCol="0">
            <a:spAutoFit/>
          </a:bodyPr>
          <a:lstStyle/>
          <a:p>
            <a:r>
              <a:rPr lang="zh-TW" altLang="en-US" dirty="0"/>
              <a:t>速度影響  </a:t>
            </a:r>
            <a:r>
              <a:rPr lang="en-US" altLang="zh-TW" dirty="0"/>
              <a:t>&gt;</a:t>
            </a:r>
            <a:r>
              <a:rPr lang="zh-TW" altLang="en-US" dirty="0"/>
              <a:t> 材料影響</a:t>
            </a:r>
          </a:p>
        </p:txBody>
      </p:sp>
    </p:spTree>
    <p:extLst>
      <p:ext uri="{BB962C8B-B14F-4D97-AF65-F5344CB8AC3E}">
        <p14:creationId xmlns:p14="http://schemas.microsoft.com/office/powerpoint/2010/main" val="35668477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D83E7-70B2-585D-34D0-230D620E8B8D}"/>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46F53925-AD5A-AF95-AFA0-13C9AEA30EC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3477" y="1962456"/>
            <a:ext cx="5659743" cy="4754738"/>
          </a:xfrm>
          <a:prstGeom prst="rect">
            <a:avLst/>
          </a:prstGeom>
        </p:spPr>
      </p:pic>
      <p:sp>
        <p:nvSpPr>
          <p:cNvPr id="18" name="文字方塊 17">
            <a:extLst>
              <a:ext uri="{FF2B5EF4-FFF2-40B4-BE49-F238E27FC236}">
                <a16:creationId xmlns:a16="http://schemas.microsoft.com/office/drawing/2014/main" id="{3E5DEED2-5EAB-3698-8B35-58D61DCDECF4}"/>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壓力峰值</a:t>
            </a:r>
            <a:endParaRPr lang="en-US" altLang="zh-TW" dirty="0"/>
          </a:p>
          <a:p>
            <a:pPr marL="177800" indent="-177800">
              <a:buFont typeface="+mj-lt"/>
              <a:buAutoNum type="arabicPeriod"/>
            </a:pPr>
            <a:r>
              <a:rPr lang="zh-TW" altLang="en-US" dirty="0"/>
              <a:t>壓力峰值出現的時間</a:t>
            </a:r>
            <a:endParaRPr lang="en-US" altLang="zh-TW" dirty="0"/>
          </a:p>
          <a:p>
            <a:pPr marL="177800" indent="-177800">
              <a:buFont typeface="+mj-lt"/>
              <a:buAutoNum type="arabicPeriod"/>
            </a:pPr>
            <a:r>
              <a:rPr lang="zh-TW" altLang="en-US" dirty="0"/>
              <a:t>保壓結束時的壓力值</a:t>
            </a:r>
            <a:endParaRPr lang="en-US" altLang="zh-TW" dirty="0"/>
          </a:p>
          <a:p>
            <a:pPr marL="177800" indent="-177800">
              <a:buFont typeface="+mj-lt"/>
              <a:buAutoNum type="arabicPeriod"/>
            </a:pPr>
            <a:r>
              <a:rPr lang="zh-TW" altLang="en-US" dirty="0"/>
              <a:t>壓力小於</a:t>
            </a:r>
            <a:r>
              <a:rPr lang="en-US" altLang="zh-TW" dirty="0"/>
              <a:t>10bar</a:t>
            </a:r>
            <a:r>
              <a:rPr lang="zh-TW" altLang="en-US" dirty="0"/>
              <a:t>的時間</a:t>
            </a:r>
            <a:r>
              <a:rPr lang="en-US" altLang="zh-TW" dirty="0"/>
              <a:t>(</a:t>
            </a:r>
            <a:r>
              <a:rPr lang="zh-TW" altLang="en-US" dirty="0"/>
              <a:t>瞬間值</a:t>
            </a:r>
            <a:r>
              <a:rPr lang="en-US" altLang="zh-TW" dirty="0"/>
              <a:t>)</a:t>
            </a:r>
          </a:p>
          <a:p>
            <a:pPr marL="177800" indent="-177800">
              <a:buFont typeface="+mj-lt"/>
              <a:buAutoNum type="arabicPeriod"/>
            </a:pPr>
            <a:r>
              <a:rPr lang="zh-TW" altLang="en-US" b="1" dirty="0">
                <a:solidFill>
                  <a:srgbClr val="FF0000"/>
                </a:solidFill>
              </a:rPr>
              <a:t>開模前的壓力值</a:t>
            </a:r>
          </a:p>
        </p:txBody>
      </p:sp>
      <p:sp>
        <p:nvSpPr>
          <p:cNvPr id="4" name="文字方塊 3">
            <a:extLst>
              <a:ext uri="{FF2B5EF4-FFF2-40B4-BE49-F238E27FC236}">
                <a16:creationId xmlns:a16="http://schemas.microsoft.com/office/drawing/2014/main" id="{AE2CAED8-9C73-5078-ED2C-31B97FAA7EA4}"/>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C</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5" name="文字方塊 4">
            <a:extLst>
              <a:ext uri="{FF2B5EF4-FFF2-40B4-BE49-F238E27FC236}">
                <a16:creationId xmlns:a16="http://schemas.microsoft.com/office/drawing/2014/main" id="{409E6694-C049-47BB-B077-2331F9E50594}"/>
              </a:ext>
            </a:extLst>
          </p:cNvPr>
          <p:cNvSpPr txBox="1"/>
          <p:nvPr/>
        </p:nvSpPr>
        <p:spPr>
          <a:xfrm>
            <a:off x="1874842" y="2302044"/>
            <a:ext cx="2497015" cy="369332"/>
          </a:xfrm>
          <a:prstGeom prst="rect">
            <a:avLst/>
          </a:prstGeom>
          <a:solidFill>
            <a:srgbClr val="FFFF00"/>
          </a:solidFill>
        </p:spPr>
        <p:txBody>
          <a:bodyPr wrap="square" rtlCol="0">
            <a:spAutoFit/>
          </a:bodyPr>
          <a:lstStyle/>
          <a:p>
            <a:r>
              <a:rPr lang="zh-TW" altLang="en-US" dirty="0"/>
              <a:t>速度影響  </a:t>
            </a:r>
            <a:r>
              <a:rPr lang="en-US" altLang="zh-TW" dirty="0"/>
              <a:t>&gt;</a:t>
            </a:r>
            <a:r>
              <a:rPr lang="zh-TW" altLang="en-US" dirty="0"/>
              <a:t> 材料影響</a:t>
            </a:r>
          </a:p>
        </p:txBody>
      </p:sp>
    </p:spTree>
    <p:extLst>
      <p:ext uri="{BB962C8B-B14F-4D97-AF65-F5344CB8AC3E}">
        <p14:creationId xmlns:p14="http://schemas.microsoft.com/office/powerpoint/2010/main" val="8097876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ED72B-49C0-84D6-E85D-41026D53533C}"/>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B8E19D1F-23A7-992A-7DA7-8D17B3CE5383}"/>
              </a:ext>
            </a:extLst>
          </p:cNvPr>
          <p:cNvSpPr txBox="1"/>
          <p:nvPr/>
        </p:nvSpPr>
        <p:spPr>
          <a:xfrm>
            <a:off x="408562" y="226367"/>
            <a:ext cx="7535288"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—A1</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點熔膠最高溫度的監測指標比較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1D6FEB46-83D8-DC9C-3F29-E526694BE30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9337" y="1989292"/>
            <a:ext cx="5588023" cy="4701067"/>
          </a:xfrm>
          <a:prstGeom prst="rect">
            <a:avLst/>
          </a:prstGeom>
        </p:spPr>
      </p:pic>
      <p:pic>
        <p:nvPicPr>
          <p:cNvPr id="17" name="圖片 16">
            <a:extLst>
              <a:ext uri="{FF2B5EF4-FFF2-40B4-BE49-F238E27FC236}">
                <a16:creationId xmlns:a16="http://schemas.microsoft.com/office/drawing/2014/main" id="{8AA0BB73-4C90-223D-F7AE-EE74C0D19DE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7216" y="1967453"/>
            <a:ext cx="5659707" cy="4744748"/>
          </a:xfrm>
          <a:prstGeom prst="rect">
            <a:avLst/>
          </a:prstGeom>
        </p:spPr>
      </p:pic>
      <p:sp>
        <p:nvSpPr>
          <p:cNvPr id="18" name="文字方塊 17">
            <a:extLst>
              <a:ext uri="{FF2B5EF4-FFF2-40B4-BE49-F238E27FC236}">
                <a16:creationId xmlns:a16="http://schemas.microsoft.com/office/drawing/2014/main" id="{1B0B1CA5-9513-EFE4-4224-562F64C9B0B9}"/>
              </a:ext>
            </a:extLst>
          </p:cNvPr>
          <p:cNvSpPr txBox="1"/>
          <p:nvPr/>
        </p:nvSpPr>
        <p:spPr>
          <a:xfrm>
            <a:off x="8516515" y="126588"/>
            <a:ext cx="3582955" cy="1200329"/>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b="1" dirty="0">
                <a:solidFill>
                  <a:srgbClr val="FF0000"/>
                </a:solidFill>
              </a:rPr>
              <a:t>溫度峰值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溫度降到頂出溫度的時間</a:t>
            </a:r>
            <a:endParaRPr lang="en-US" altLang="zh-TW" b="1" dirty="0">
              <a:solidFill>
                <a:srgbClr val="FF0000"/>
              </a:solidFill>
            </a:endParaRPr>
          </a:p>
          <a:p>
            <a:pPr marL="177800" indent="-177800">
              <a:buFont typeface="+mj-lt"/>
              <a:buAutoNum type="arabicPeriod"/>
            </a:pPr>
            <a:r>
              <a:rPr lang="zh-TW" altLang="en-US" dirty="0"/>
              <a:t>開模前的溫度值</a:t>
            </a:r>
          </a:p>
        </p:txBody>
      </p:sp>
      <p:sp>
        <p:nvSpPr>
          <p:cNvPr id="6" name="文字方塊 5">
            <a:extLst>
              <a:ext uri="{FF2B5EF4-FFF2-40B4-BE49-F238E27FC236}">
                <a16:creationId xmlns:a16="http://schemas.microsoft.com/office/drawing/2014/main" id="{884DBFB0-7D05-480C-ADE1-9FB05C731D71}"/>
              </a:ext>
            </a:extLst>
          </p:cNvPr>
          <p:cNvSpPr txBox="1"/>
          <p:nvPr/>
        </p:nvSpPr>
        <p:spPr>
          <a:xfrm>
            <a:off x="1652953" y="2426677"/>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 材料影響</a:t>
            </a:r>
          </a:p>
        </p:txBody>
      </p:sp>
      <p:sp>
        <p:nvSpPr>
          <p:cNvPr id="8" name="文字方塊 7">
            <a:extLst>
              <a:ext uri="{FF2B5EF4-FFF2-40B4-BE49-F238E27FC236}">
                <a16:creationId xmlns:a16="http://schemas.microsoft.com/office/drawing/2014/main" id="{75204631-9C3F-44F0-A31E-349D1F993D0E}"/>
              </a:ext>
            </a:extLst>
          </p:cNvPr>
          <p:cNvSpPr txBox="1"/>
          <p:nvPr/>
        </p:nvSpPr>
        <p:spPr>
          <a:xfrm>
            <a:off x="6986953" y="2426677"/>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 材料影響</a:t>
            </a:r>
          </a:p>
        </p:txBody>
      </p:sp>
    </p:spTree>
    <p:extLst>
      <p:ext uri="{BB962C8B-B14F-4D97-AF65-F5344CB8AC3E}">
        <p14:creationId xmlns:p14="http://schemas.microsoft.com/office/powerpoint/2010/main" val="25084129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00E6F-9AE5-97D0-9486-436B24856575}"/>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9094CB0A-3B56-9DCC-F8CF-BF09758681C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1200" y="1962456"/>
            <a:ext cx="5604296" cy="4754740"/>
          </a:xfrm>
          <a:prstGeom prst="rect">
            <a:avLst/>
          </a:prstGeom>
        </p:spPr>
      </p:pic>
      <p:sp>
        <p:nvSpPr>
          <p:cNvPr id="18" name="文字方塊 17">
            <a:extLst>
              <a:ext uri="{FF2B5EF4-FFF2-40B4-BE49-F238E27FC236}">
                <a16:creationId xmlns:a16="http://schemas.microsoft.com/office/drawing/2014/main" id="{4A069B07-3770-AEEB-8226-BC6A5839D6E4}"/>
              </a:ext>
            </a:extLst>
          </p:cNvPr>
          <p:cNvSpPr txBox="1"/>
          <p:nvPr/>
        </p:nvSpPr>
        <p:spPr>
          <a:xfrm>
            <a:off x="8516515" y="126588"/>
            <a:ext cx="3582955" cy="1200329"/>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溫度峰值</a:t>
            </a:r>
            <a:endParaRPr lang="en-US" altLang="zh-TW" dirty="0"/>
          </a:p>
          <a:p>
            <a:pPr marL="177800" indent="-177800">
              <a:buFont typeface="+mj-lt"/>
              <a:buAutoNum type="arabicPeriod"/>
            </a:pPr>
            <a:r>
              <a:rPr lang="zh-TW" altLang="en-US" dirty="0"/>
              <a:t>溫度降到頂出溫度的時間</a:t>
            </a:r>
            <a:endParaRPr lang="en-US" altLang="zh-TW" dirty="0"/>
          </a:p>
          <a:p>
            <a:pPr marL="177800" indent="-177800">
              <a:buFont typeface="+mj-lt"/>
              <a:buAutoNum type="arabicPeriod"/>
            </a:pPr>
            <a:r>
              <a:rPr lang="zh-TW" altLang="en-US" b="1" dirty="0">
                <a:solidFill>
                  <a:srgbClr val="FF0000"/>
                </a:solidFill>
              </a:rPr>
              <a:t>開模前的溫度值</a:t>
            </a:r>
          </a:p>
        </p:txBody>
      </p:sp>
      <p:sp>
        <p:nvSpPr>
          <p:cNvPr id="2" name="文字方塊 1">
            <a:extLst>
              <a:ext uri="{FF2B5EF4-FFF2-40B4-BE49-F238E27FC236}">
                <a16:creationId xmlns:a16="http://schemas.microsoft.com/office/drawing/2014/main" id="{CED843C5-FF41-D2ED-B621-4C8BEC32D29E}"/>
              </a:ext>
            </a:extLst>
          </p:cNvPr>
          <p:cNvSpPr txBox="1"/>
          <p:nvPr/>
        </p:nvSpPr>
        <p:spPr>
          <a:xfrm>
            <a:off x="408562" y="226367"/>
            <a:ext cx="7535288"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—A1</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點熔膠最高溫度的監測指標比較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5" name="文字方塊 4">
            <a:extLst>
              <a:ext uri="{FF2B5EF4-FFF2-40B4-BE49-F238E27FC236}">
                <a16:creationId xmlns:a16="http://schemas.microsoft.com/office/drawing/2014/main" id="{9E5627D2-3F4E-4470-A1A0-CA1A6DDE3480}"/>
              </a:ext>
            </a:extLst>
          </p:cNvPr>
          <p:cNvSpPr txBox="1"/>
          <p:nvPr/>
        </p:nvSpPr>
        <p:spPr>
          <a:xfrm>
            <a:off x="1652953" y="2426677"/>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 材料影響</a:t>
            </a:r>
          </a:p>
        </p:txBody>
      </p:sp>
    </p:spTree>
    <p:extLst>
      <p:ext uri="{BB962C8B-B14F-4D97-AF65-F5344CB8AC3E}">
        <p14:creationId xmlns:p14="http://schemas.microsoft.com/office/powerpoint/2010/main" val="39515503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8AF27-1086-00AE-6C2E-D436A7D6416B}"/>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6D1222F8-D30F-3AD8-9D75-EB2EC1ECA268}"/>
              </a:ext>
            </a:extLst>
          </p:cNvPr>
          <p:cNvSpPr txBox="1"/>
          <p:nvPr/>
        </p:nvSpPr>
        <p:spPr>
          <a:xfrm>
            <a:off x="408562" y="226367"/>
            <a:ext cx="7535288"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—A1</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點熔膠最高溫度的監測指標比較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452BE761-1ED6-8B37-FF6B-6787D540625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9337" y="1989292"/>
            <a:ext cx="5588023" cy="4701067"/>
          </a:xfrm>
          <a:prstGeom prst="rect">
            <a:avLst/>
          </a:prstGeom>
        </p:spPr>
      </p:pic>
      <p:pic>
        <p:nvPicPr>
          <p:cNvPr id="17" name="圖片 16">
            <a:extLst>
              <a:ext uri="{FF2B5EF4-FFF2-40B4-BE49-F238E27FC236}">
                <a16:creationId xmlns:a16="http://schemas.microsoft.com/office/drawing/2014/main" id="{B7D3FED8-2EEB-0EBA-6B61-748A0AD5772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7216" y="1967453"/>
            <a:ext cx="5659707" cy="4744748"/>
          </a:xfrm>
          <a:prstGeom prst="rect">
            <a:avLst/>
          </a:prstGeom>
        </p:spPr>
      </p:pic>
      <p:sp>
        <p:nvSpPr>
          <p:cNvPr id="18" name="文字方塊 17">
            <a:extLst>
              <a:ext uri="{FF2B5EF4-FFF2-40B4-BE49-F238E27FC236}">
                <a16:creationId xmlns:a16="http://schemas.microsoft.com/office/drawing/2014/main" id="{F5F45A9D-9292-A844-8876-048181E08978}"/>
              </a:ext>
            </a:extLst>
          </p:cNvPr>
          <p:cNvSpPr txBox="1"/>
          <p:nvPr/>
        </p:nvSpPr>
        <p:spPr>
          <a:xfrm>
            <a:off x="8516515" y="126588"/>
            <a:ext cx="3582955" cy="1200329"/>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b="1" dirty="0">
                <a:solidFill>
                  <a:srgbClr val="FF0000"/>
                </a:solidFill>
              </a:rPr>
              <a:t>溫度峰值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溫度降到頂出溫度的時間</a:t>
            </a:r>
            <a:endParaRPr lang="en-US" altLang="zh-TW" b="1" dirty="0">
              <a:solidFill>
                <a:srgbClr val="FF0000"/>
              </a:solidFill>
            </a:endParaRPr>
          </a:p>
          <a:p>
            <a:pPr marL="177800" indent="-177800">
              <a:buFont typeface="+mj-lt"/>
              <a:buAutoNum type="arabicPeriod"/>
            </a:pPr>
            <a:r>
              <a:rPr lang="zh-TW" altLang="en-US" dirty="0"/>
              <a:t>開模前的溫度值</a:t>
            </a:r>
          </a:p>
        </p:txBody>
      </p:sp>
      <p:sp>
        <p:nvSpPr>
          <p:cNvPr id="6" name="文字方塊 5">
            <a:extLst>
              <a:ext uri="{FF2B5EF4-FFF2-40B4-BE49-F238E27FC236}">
                <a16:creationId xmlns:a16="http://schemas.microsoft.com/office/drawing/2014/main" id="{6EA27A8C-981D-4769-B955-765E853122BB}"/>
              </a:ext>
            </a:extLst>
          </p:cNvPr>
          <p:cNvSpPr txBox="1"/>
          <p:nvPr/>
        </p:nvSpPr>
        <p:spPr>
          <a:xfrm>
            <a:off x="1874842" y="2302044"/>
            <a:ext cx="2497015" cy="369332"/>
          </a:xfrm>
          <a:prstGeom prst="rect">
            <a:avLst/>
          </a:prstGeom>
          <a:solidFill>
            <a:srgbClr val="FFFF00"/>
          </a:solidFill>
        </p:spPr>
        <p:txBody>
          <a:bodyPr wrap="square" rtlCol="0">
            <a:spAutoFit/>
          </a:bodyPr>
          <a:lstStyle/>
          <a:p>
            <a:r>
              <a:rPr lang="zh-TW" altLang="en-US" dirty="0"/>
              <a:t>速度影響  </a:t>
            </a:r>
            <a:r>
              <a:rPr lang="en-US" altLang="zh-TW" dirty="0"/>
              <a:t>&gt;</a:t>
            </a:r>
            <a:r>
              <a:rPr lang="zh-TW" altLang="en-US" dirty="0"/>
              <a:t> 材料影響</a:t>
            </a:r>
          </a:p>
        </p:txBody>
      </p:sp>
      <p:sp>
        <p:nvSpPr>
          <p:cNvPr id="8" name="文字方塊 7">
            <a:extLst>
              <a:ext uri="{FF2B5EF4-FFF2-40B4-BE49-F238E27FC236}">
                <a16:creationId xmlns:a16="http://schemas.microsoft.com/office/drawing/2014/main" id="{E331D666-2FEA-4248-AFC0-6103294D07E7}"/>
              </a:ext>
            </a:extLst>
          </p:cNvPr>
          <p:cNvSpPr txBox="1"/>
          <p:nvPr/>
        </p:nvSpPr>
        <p:spPr>
          <a:xfrm>
            <a:off x="8516515" y="2395828"/>
            <a:ext cx="2497015" cy="369332"/>
          </a:xfrm>
          <a:prstGeom prst="rect">
            <a:avLst/>
          </a:prstGeom>
          <a:solidFill>
            <a:srgbClr val="FFFF00"/>
          </a:solidFill>
        </p:spPr>
        <p:txBody>
          <a:bodyPr wrap="square" rtlCol="0">
            <a:spAutoFit/>
          </a:bodyPr>
          <a:lstStyle/>
          <a:p>
            <a:r>
              <a:rPr lang="zh-TW" altLang="en-US" dirty="0"/>
              <a:t>速度影響  </a:t>
            </a:r>
            <a:r>
              <a:rPr lang="en-US" altLang="zh-TW" dirty="0"/>
              <a:t>&gt;</a:t>
            </a:r>
            <a:r>
              <a:rPr lang="zh-TW" altLang="en-US" dirty="0"/>
              <a:t> 材料影響</a:t>
            </a:r>
          </a:p>
        </p:txBody>
      </p:sp>
    </p:spTree>
    <p:extLst>
      <p:ext uri="{BB962C8B-B14F-4D97-AF65-F5344CB8AC3E}">
        <p14:creationId xmlns:p14="http://schemas.microsoft.com/office/powerpoint/2010/main" val="3656650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51DFB844-22DC-458E-BB92-970D68EAC184}"/>
              </a:ext>
            </a:extLst>
          </p:cNvPr>
          <p:cNvGrpSpPr/>
          <p:nvPr/>
        </p:nvGrpSpPr>
        <p:grpSpPr>
          <a:xfrm>
            <a:off x="11871355" y="2364433"/>
            <a:ext cx="107239" cy="4235746"/>
            <a:chOff x="17600730" y="3546649"/>
            <a:chExt cx="160859" cy="6353620"/>
          </a:xfrm>
        </p:grpSpPr>
        <p:grpSp>
          <p:nvGrpSpPr>
            <p:cNvPr id="4" name="Group 4"/>
            <p:cNvGrpSpPr/>
            <p:nvPr/>
          </p:nvGrpSpPr>
          <p:grpSpPr>
            <a:xfrm>
              <a:off x="17600730" y="9062069"/>
              <a:ext cx="152400" cy="838200"/>
              <a:chOff x="0" y="0"/>
              <a:chExt cx="203200" cy="1117600"/>
            </a:xfrm>
            <a:solidFill>
              <a:schemeClr val="bg1"/>
            </a:solidFill>
          </p:grpSpPr>
          <p:grpSp>
            <p:nvGrpSpPr>
              <p:cNvPr id="5" name="Group 5"/>
              <p:cNvGrpSpPr>
                <a:grpSpLocks noChangeAspect="1"/>
              </p:cNvGrpSpPr>
              <p:nvPr/>
            </p:nvGrpSpPr>
            <p:grpSpPr>
              <a:xfrm rot="-10800000">
                <a:off x="0" y="609600"/>
                <a:ext cx="203200" cy="203200"/>
                <a:chOff x="0" y="0"/>
                <a:chExt cx="6355080" cy="6355080"/>
              </a:xfrm>
              <a:grpFill/>
            </p:grpSpPr>
            <p:sp>
              <p:nvSpPr>
                <p:cNvPr id="6" name="Freeform 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zh-TW" altLang="en-US" sz="1200"/>
                </a:p>
              </p:txBody>
            </p:sp>
          </p:grpSp>
          <p:grpSp>
            <p:nvGrpSpPr>
              <p:cNvPr id="7" name="Group 7"/>
              <p:cNvGrpSpPr>
                <a:grpSpLocks noChangeAspect="1"/>
              </p:cNvGrpSpPr>
              <p:nvPr/>
            </p:nvGrpSpPr>
            <p:grpSpPr>
              <a:xfrm rot="-10800000">
                <a:off x="0" y="914400"/>
                <a:ext cx="203200" cy="203200"/>
                <a:chOff x="0" y="0"/>
                <a:chExt cx="6355080" cy="6355080"/>
              </a:xfrm>
              <a:grpFill/>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zh-TW" altLang="en-US" sz="1200"/>
                </a:p>
              </p:txBody>
            </p:sp>
          </p:grpSp>
          <p:grpSp>
            <p:nvGrpSpPr>
              <p:cNvPr id="9" name="Group 9"/>
              <p:cNvGrpSpPr>
                <a:grpSpLocks noChangeAspect="1"/>
              </p:cNvGrpSpPr>
              <p:nvPr/>
            </p:nvGrpSpPr>
            <p:grpSpPr>
              <a:xfrm rot="-10800000">
                <a:off x="0" y="304800"/>
                <a:ext cx="203200" cy="203200"/>
                <a:chOff x="0" y="0"/>
                <a:chExt cx="6355080" cy="6355080"/>
              </a:xfrm>
              <a:grpFill/>
            </p:grpSpPr>
            <p:sp>
              <p:nvSpPr>
                <p:cNvPr id="10" name="Freeform 10"/>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zh-TW" altLang="en-US" sz="1200"/>
                </a:p>
              </p:txBody>
            </p:sp>
          </p:grpSp>
          <p:grpSp>
            <p:nvGrpSpPr>
              <p:cNvPr id="11" name="Group 11"/>
              <p:cNvGrpSpPr/>
              <p:nvPr/>
            </p:nvGrpSpPr>
            <p:grpSpPr>
              <a:xfrm>
                <a:off x="0" y="0"/>
                <a:ext cx="203200" cy="203200"/>
                <a:chOff x="0" y="0"/>
                <a:chExt cx="6350000" cy="6350000"/>
              </a:xfrm>
              <a:grpFill/>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zh-TW" altLang="en-US" sz="1200"/>
                </a:p>
              </p:txBody>
            </p:sp>
          </p:grpSp>
        </p:grpSp>
        <p:sp>
          <p:nvSpPr>
            <p:cNvPr id="29" name="TextBox 29"/>
            <p:cNvSpPr txBox="1"/>
            <p:nvPr/>
          </p:nvSpPr>
          <p:spPr>
            <a:xfrm rot="16200000">
              <a:off x="15085803" y="6068547"/>
              <a:ext cx="5197683" cy="153888"/>
            </a:xfrm>
            <a:prstGeom prst="rect">
              <a:avLst/>
            </a:prstGeom>
            <a:noFill/>
          </p:spPr>
          <p:txBody>
            <a:bodyPr lIns="0" tIns="0" rIns="0" bIns="0" rtlCol="0" anchor="t">
              <a:spAutoFit/>
            </a:bodyPr>
            <a:lstStyle/>
            <a:p>
              <a:pPr>
                <a:lnSpc>
                  <a:spcPts val="759"/>
                </a:lnSpc>
                <a:spcBef>
                  <a:spcPct val="0"/>
                </a:spcBef>
              </a:pPr>
              <a:r>
                <a:rPr lang="en-US" sz="667" spc="245" dirty="0">
                  <a:solidFill>
                    <a:schemeClr val="bg1"/>
                  </a:solidFill>
                  <a:latin typeface="Montserrat Classic"/>
                </a:rPr>
                <a:t>Plastics Precision Molding Lab</a:t>
              </a:r>
            </a:p>
          </p:txBody>
        </p:sp>
      </p:grpSp>
      <p:sp>
        <p:nvSpPr>
          <p:cNvPr id="20" name="投影片編號版面配置區 19">
            <a:extLst>
              <a:ext uri="{FF2B5EF4-FFF2-40B4-BE49-F238E27FC236}">
                <a16:creationId xmlns:a16="http://schemas.microsoft.com/office/drawing/2014/main" id="{D6F21C04-D390-4FBD-B232-9DA7F058ED3C}"/>
              </a:ext>
            </a:extLst>
          </p:cNvPr>
          <p:cNvSpPr>
            <a:spLocks noGrp="1"/>
          </p:cNvSpPr>
          <p:nvPr>
            <p:ph type="sldNum" sz="quarter" idx="12"/>
          </p:nvPr>
        </p:nvSpPr>
        <p:spPr/>
        <p:txBody>
          <a:bodyPr/>
          <a:lstStyle/>
          <a:p>
            <a:fld id="{B6F15528-21DE-4FAA-801E-634DDDAF4B2B}" type="slidenum">
              <a:rPr lang="en-US" smtClean="0"/>
              <a:pPr/>
              <a:t>8</a:t>
            </a:fld>
            <a:endParaRPr lang="en-US"/>
          </a:p>
        </p:txBody>
      </p:sp>
      <p:graphicFrame>
        <p:nvGraphicFramePr>
          <p:cNvPr id="25" name="內容版面配置區 26">
            <a:extLst>
              <a:ext uri="{FF2B5EF4-FFF2-40B4-BE49-F238E27FC236}">
                <a16:creationId xmlns:a16="http://schemas.microsoft.com/office/drawing/2014/main" id="{B5272905-AD26-4D6E-8116-22D26BCB143A}"/>
              </a:ext>
            </a:extLst>
          </p:cNvPr>
          <p:cNvGraphicFramePr>
            <a:graphicFrameLocks/>
          </p:cNvGraphicFramePr>
          <p:nvPr>
            <p:extLst>
              <p:ext uri="{D42A27DB-BD31-4B8C-83A1-F6EECF244321}">
                <p14:modId xmlns:p14="http://schemas.microsoft.com/office/powerpoint/2010/main" val="936914464"/>
              </p:ext>
            </p:extLst>
          </p:nvPr>
        </p:nvGraphicFramePr>
        <p:xfrm>
          <a:off x="510350" y="823516"/>
          <a:ext cx="10735713" cy="5624263"/>
        </p:xfrm>
        <a:graphic>
          <a:graphicData uri="http://schemas.openxmlformats.org/drawingml/2006/table">
            <a:tbl>
              <a:tblPr firstRow="1" bandRow="1">
                <a:tableStyleId>{D7AC3CCA-C797-4891-BE02-D94E43425B78}</a:tableStyleId>
              </a:tblPr>
              <a:tblGrid>
                <a:gridCol w="1337155">
                  <a:extLst>
                    <a:ext uri="{9D8B030D-6E8A-4147-A177-3AD203B41FA5}">
                      <a16:colId xmlns:a16="http://schemas.microsoft.com/office/drawing/2014/main" val="20000"/>
                    </a:ext>
                  </a:extLst>
                </a:gridCol>
                <a:gridCol w="333280">
                  <a:extLst>
                    <a:ext uri="{9D8B030D-6E8A-4147-A177-3AD203B41FA5}">
                      <a16:colId xmlns:a16="http://schemas.microsoft.com/office/drawing/2014/main" val="20001"/>
                    </a:ext>
                  </a:extLst>
                </a:gridCol>
                <a:gridCol w="565613">
                  <a:extLst>
                    <a:ext uri="{9D8B030D-6E8A-4147-A177-3AD203B41FA5}">
                      <a16:colId xmlns:a16="http://schemas.microsoft.com/office/drawing/2014/main" val="627094946"/>
                    </a:ext>
                  </a:extLst>
                </a:gridCol>
                <a:gridCol w="216163">
                  <a:extLst>
                    <a:ext uri="{9D8B030D-6E8A-4147-A177-3AD203B41FA5}">
                      <a16:colId xmlns:a16="http://schemas.microsoft.com/office/drawing/2014/main" val="20002"/>
                    </a:ext>
                  </a:extLst>
                </a:gridCol>
                <a:gridCol w="134909">
                  <a:extLst>
                    <a:ext uri="{9D8B030D-6E8A-4147-A177-3AD203B41FA5}">
                      <a16:colId xmlns:a16="http://schemas.microsoft.com/office/drawing/2014/main" val="991404347"/>
                    </a:ext>
                  </a:extLst>
                </a:gridCol>
                <a:gridCol w="492515">
                  <a:extLst>
                    <a:ext uri="{9D8B030D-6E8A-4147-A177-3AD203B41FA5}">
                      <a16:colId xmlns:a16="http://schemas.microsoft.com/office/drawing/2014/main" val="20003"/>
                    </a:ext>
                  </a:extLst>
                </a:gridCol>
                <a:gridCol w="261234">
                  <a:extLst>
                    <a:ext uri="{9D8B030D-6E8A-4147-A177-3AD203B41FA5}">
                      <a16:colId xmlns:a16="http://schemas.microsoft.com/office/drawing/2014/main" val="2329432769"/>
                    </a:ext>
                  </a:extLst>
                </a:gridCol>
                <a:gridCol w="207179">
                  <a:extLst>
                    <a:ext uri="{9D8B030D-6E8A-4147-A177-3AD203B41FA5}">
                      <a16:colId xmlns:a16="http://schemas.microsoft.com/office/drawing/2014/main" val="2965582087"/>
                    </a:ext>
                  </a:extLst>
                </a:gridCol>
                <a:gridCol w="424215">
                  <a:extLst>
                    <a:ext uri="{9D8B030D-6E8A-4147-A177-3AD203B41FA5}">
                      <a16:colId xmlns:a16="http://schemas.microsoft.com/office/drawing/2014/main" val="20005"/>
                    </a:ext>
                  </a:extLst>
                </a:gridCol>
                <a:gridCol w="527023">
                  <a:extLst>
                    <a:ext uri="{9D8B030D-6E8A-4147-A177-3AD203B41FA5}">
                      <a16:colId xmlns:a16="http://schemas.microsoft.com/office/drawing/2014/main" val="20006"/>
                    </a:ext>
                  </a:extLst>
                </a:gridCol>
                <a:gridCol w="367001">
                  <a:extLst>
                    <a:ext uri="{9D8B030D-6E8A-4147-A177-3AD203B41FA5}">
                      <a16:colId xmlns:a16="http://schemas.microsoft.com/office/drawing/2014/main" val="1575231288"/>
                    </a:ext>
                  </a:extLst>
                </a:gridCol>
                <a:gridCol w="246883">
                  <a:extLst>
                    <a:ext uri="{9D8B030D-6E8A-4147-A177-3AD203B41FA5}">
                      <a16:colId xmlns:a16="http://schemas.microsoft.com/office/drawing/2014/main" val="20007"/>
                    </a:ext>
                  </a:extLst>
                </a:gridCol>
                <a:gridCol w="542025">
                  <a:extLst>
                    <a:ext uri="{9D8B030D-6E8A-4147-A177-3AD203B41FA5}">
                      <a16:colId xmlns:a16="http://schemas.microsoft.com/office/drawing/2014/main" val="2279002148"/>
                    </a:ext>
                  </a:extLst>
                </a:gridCol>
                <a:gridCol w="284820">
                  <a:extLst>
                    <a:ext uri="{9D8B030D-6E8A-4147-A177-3AD203B41FA5}">
                      <a16:colId xmlns:a16="http://schemas.microsoft.com/office/drawing/2014/main" val="2051387358"/>
                    </a:ext>
                  </a:extLst>
                </a:gridCol>
                <a:gridCol w="843589">
                  <a:extLst>
                    <a:ext uri="{9D8B030D-6E8A-4147-A177-3AD203B41FA5}">
                      <a16:colId xmlns:a16="http://schemas.microsoft.com/office/drawing/2014/main" val="3236216653"/>
                    </a:ext>
                  </a:extLst>
                </a:gridCol>
                <a:gridCol w="1016031">
                  <a:extLst>
                    <a:ext uri="{9D8B030D-6E8A-4147-A177-3AD203B41FA5}">
                      <a16:colId xmlns:a16="http://schemas.microsoft.com/office/drawing/2014/main" val="20008"/>
                    </a:ext>
                  </a:extLst>
                </a:gridCol>
                <a:gridCol w="1025852">
                  <a:extLst>
                    <a:ext uri="{9D8B030D-6E8A-4147-A177-3AD203B41FA5}">
                      <a16:colId xmlns:a16="http://schemas.microsoft.com/office/drawing/2014/main" val="20009"/>
                    </a:ext>
                  </a:extLst>
                </a:gridCol>
                <a:gridCol w="955113">
                  <a:extLst>
                    <a:ext uri="{9D8B030D-6E8A-4147-A177-3AD203B41FA5}">
                      <a16:colId xmlns:a16="http://schemas.microsoft.com/office/drawing/2014/main" val="20010"/>
                    </a:ext>
                  </a:extLst>
                </a:gridCol>
                <a:gridCol w="955113">
                  <a:extLst>
                    <a:ext uri="{9D8B030D-6E8A-4147-A177-3AD203B41FA5}">
                      <a16:colId xmlns:a16="http://schemas.microsoft.com/office/drawing/2014/main" val="3788620094"/>
                    </a:ext>
                  </a:extLst>
                </a:gridCol>
              </a:tblGrid>
              <a:tr h="401627">
                <a:tc gridSpan="19">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射出成形參數</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600" baseline="0" dirty="0">
                        <a:solidFill>
                          <a:sysClr val="windowText" lastClr="000000"/>
                        </a:solidFill>
                        <a:latin typeface="Arial" panose="020B0604020202020204" pitchFamily="34" charset="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48915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射出機型號</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Vs-50k</a:t>
                      </a:r>
                      <a:endParaRPr lang="zh-TW" altLang="en-US" sz="140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r>
                        <a:rPr lang="en-US" altLang="zh-TW" baseline="0">
                          <a:solidFill>
                            <a:sysClr val="windowText" lastClr="000000"/>
                          </a:solidFill>
                          <a:latin typeface="Arial" panose="020B0604020202020204" pitchFamily="34" charset="0"/>
                          <a:ea typeface="微軟正黑體" panose="020B0604030504040204" pitchFamily="34" charset="-120"/>
                        </a:rPr>
                        <a:t>140</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gridSpan="7">
                  <a:txBody>
                    <a:bodyPr/>
                    <a:lstStyle/>
                    <a:p>
                      <a:pPr algn="ct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螺桿轉速</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(rpm)</a:t>
                      </a:r>
                      <a:endPar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r>
                        <a:rPr lang="en-US" altLang="zh-TW" baseline="0">
                          <a:solidFill>
                            <a:sysClr val="windowText" lastClr="000000"/>
                          </a:solidFill>
                          <a:latin typeface="Arial" panose="020B0604020202020204" pitchFamily="34" charset="0"/>
                          <a:ea typeface="微軟正黑體" panose="020B0604030504040204" pitchFamily="34" charset="-120"/>
                        </a:rPr>
                        <a:t>140</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400" dirty="0"/>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algn="ctr"/>
                      <a:r>
                        <a:rPr lang="en-US" altLang="zh-TW" sz="1400" dirty="0">
                          <a:latin typeface="Times New Roman" panose="02020603050405020304" pitchFamily="18" charset="0"/>
                          <a:cs typeface="Times New Roman" panose="02020603050405020304" pitchFamily="18" charset="0"/>
                        </a:rPr>
                        <a:t>68.4</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gridSpan="3">
                  <a:txBody>
                    <a:bodyPr/>
                    <a:lstStyle/>
                    <a:p>
                      <a:pPr marL="0" indent="0" algn="ctr">
                        <a:spcAft>
                          <a:spcPts val="0"/>
                        </a:spcAft>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鬆退速度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(mm/s)</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zh-TW" altLang="en-US" sz="1600" kern="100" baseline="0" dirty="0">
                          <a:solidFill>
                            <a:sysClr val="windowText" lastClr="000000"/>
                          </a:solidFill>
                          <a:effectLst/>
                          <a:latin typeface="Arial" panose="020B0604020202020204" pitchFamily="34" charset="0"/>
                          <a:ea typeface="微軟正黑體" panose="020B0604030504040204" pitchFamily="34" charset="-120"/>
                          <a:cs typeface="新細明體"/>
                        </a:rPr>
                        <a:t>開模時間</a:t>
                      </a:r>
                      <a:r>
                        <a:rPr lang="en-US" altLang="zh-TW" sz="1600" kern="100" baseline="0" dirty="0">
                          <a:solidFill>
                            <a:sysClr val="windowText" lastClr="000000"/>
                          </a:solidFill>
                          <a:effectLst/>
                          <a:latin typeface="Arial" panose="020B0604020202020204" pitchFamily="34" charset="0"/>
                          <a:ea typeface="微軟正黑體" panose="020B0604030504040204" pitchFamily="34" charset="-120"/>
                          <a:cs typeface="新細明體"/>
                        </a:rPr>
                        <a:t>(Sec)</a:t>
                      </a:r>
                      <a:endParaRPr lang="zh-TW" altLang="en-US" dirty="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indent="0" algn="ctr">
                        <a:spcAft>
                          <a:spcPts val="0"/>
                        </a:spcAft>
                      </a:pPr>
                      <a:r>
                        <a:rPr lang="en-US" altLang="zh-TW" sz="1400">
                          <a:latin typeface="Times New Roman" panose="02020603050405020304" pitchFamily="18" charset="0"/>
                          <a:cs typeface="Times New Roman" panose="02020603050405020304" pitchFamily="18" charset="0"/>
                        </a:rPr>
                        <a:t>43.5</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8915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螺桿直徑</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(mm)</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32</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gridSpan="7">
                  <a:txBody>
                    <a:bodyPr/>
                    <a:lstStyle/>
                    <a:p>
                      <a:pPr algn="ct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螺桿背壓</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(bar)</a:t>
                      </a:r>
                      <a:endPar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400" dirty="0"/>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algn="ctr"/>
                      <a:r>
                        <a:rPr lang="en-US" altLang="zh-TW" sz="1400" dirty="0">
                          <a:latin typeface="Times New Roman" panose="02020603050405020304" pitchFamily="18" charset="0"/>
                          <a:cs typeface="Times New Roman" panose="02020603050405020304" pitchFamily="18" charset="0"/>
                        </a:rPr>
                        <a:t>7</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indent="0" algn="ctr">
                        <a:spcAft>
                          <a:spcPts val="0"/>
                        </a:spcAft>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冷卻時間</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(sec)</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sz="1800" kern="1200" baseline="0" dirty="0">
                          <a:solidFill>
                            <a:sysClr val="windowText" lastClr="000000"/>
                          </a:solidFill>
                          <a:latin typeface="Arial" panose="020B0604020202020204" pitchFamily="34" charset="0"/>
                          <a:ea typeface="微軟正黑體" panose="020B0604030504040204" pitchFamily="34" charset="-120"/>
                          <a:cs typeface="+mn-cs"/>
                        </a:rPr>
                        <a:t>5</a:t>
                      </a:r>
                      <a:endParaRPr lang="zh-TW" altLang="en-US" dirty="0"/>
                    </a:p>
                  </a:txBody>
                  <a:tcPr anchor="ctr">
                    <a:lnT w="12700" cap="flat" cmpd="sng" algn="ctr">
                      <a:solidFill>
                        <a:schemeClr val="tx1"/>
                      </a:solidFill>
                      <a:prstDash val="solid"/>
                      <a:round/>
                      <a:headEnd type="none" w="med" len="med"/>
                      <a:tailEnd type="none" w="med" len="med"/>
                    </a:lnT>
                    <a:noFill/>
                  </a:tcPr>
                </a:tc>
                <a:tc>
                  <a:txBody>
                    <a:bodyPr/>
                    <a:lstStyle/>
                    <a:p>
                      <a:pPr marL="0" algn="ctr" defTabSz="914400" rtl="0" eaLnBrk="1" latinLnBrk="0" hangingPunct="1"/>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20</a:t>
                      </a:r>
                      <a:endParaRPr lang="zh-TW" altLang="en-US"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2129967"/>
                  </a:ext>
                </a:extLst>
              </a:tr>
              <a:tr h="48915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模具溫度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 固定側</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可動側</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55/55</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baseline="0">
                          <a:solidFill>
                            <a:sysClr val="windowText" lastClr="000000"/>
                          </a:solidFill>
                          <a:latin typeface="Arial" panose="020B0604020202020204" pitchFamily="34" charset="0"/>
                          <a:ea typeface="微軟正黑體" panose="020B0604030504040204" pitchFamily="34" charset="-120"/>
                        </a:rPr>
                        <a:t>155/138</a:t>
                      </a:r>
                    </a:p>
                    <a:p>
                      <a:pPr algn="ctr"/>
                      <a:r>
                        <a:rPr lang="en-US" altLang="zh-TW" baseline="0">
                          <a:solidFill>
                            <a:sysClr val="windowText" lastClr="000000"/>
                          </a:solidFill>
                          <a:latin typeface="Arial" panose="020B0604020202020204" pitchFamily="34" charset="0"/>
                          <a:ea typeface="微軟正黑體" panose="020B0604030504040204" pitchFamily="34" charset="-120"/>
                        </a:rPr>
                        <a:t>155/145</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gridSpan="7">
                  <a:txBody>
                    <a:bodyPr/>
                    <a:lstStyle/>
                    <a:p>
                      <a:pPr algn="ct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鬆退距離</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(mm) </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前</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後</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baseline="0">
                          <a:solidFill>
                            <a:sysClr val="windowText" lastClr="000000"/>
                          </a:solidFill>
                          <a:latin typeface="Arial" panose="020B0604020202020204" pitchFamily="34" charset="0"/>
                          <a:ea typeface="微軟正黑體" panose="020B0604030504040204" pitchFamily="34" charset="-120"/>
                        </a:rPr>
                        <a:t>155/138</a:t>
                      </a:r>
                    </a:p>
                    <a:p>
                      <a:pPr algn="ctr"/>
                      <a:r>
                        <a:rPr lang="en-US" altLang="zh-TW" baseline="0">
                          <a:solidFill>
                            <a:sysClr val="windowText" lastClr="000000"/>
                          </a:solidFill>
                          <a:latin typeface="Arial" panose="020B0604020202020204" pitchFamily="34" charset="0"/>
                          <a:ea typeface="微軟正黑體" panose="020B0604030504040204" pitchFamily="34" charset="-120"/>
                        </a:rPr>
                        <a:t>155/145</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r>
                        <a:rPr lang="en-US" altLang="zh-TW" sz="1400" dirty="0"/>
                        <a:t>5</a:t>
                      </a:r>
                      <a:endParaRPr lang="zh-TW" altLang="en-US" sz="1400" dirty="0"/>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algn="ctr"/>
                      <a:r>
                        <a:rPr lang="en-US" altLang="zh-TW" sz="1400" dirty="0">
                          <a:latin typeface="Times New Roman" panose="02020603050405020304" pitchFamily="18" charset="0"/>
                          <a:cs typeface="Times New Roman" panose="02020603050405020304" pitchFamily="18" charset="0"/>
                        </a:rPr>
                        <a:t>0/5</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indent="0" algn="ctr">
                        <a:spcAft>
                          <a:spcPts val="0"/>
                        </a:spcAft>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週期時間</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(sec)</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sz="1800" kern="1200" baseline="0" dirty="0">
                          <a:solidFill>
                            <a:sysClr val="windowText" lastClr="000000"/>
                          </a:solidFill>
                          <a:latin typeface="Arial" panose="020B0604020202020204" pitchFamily="34" charset="0"/>
                          <a:ea typeface="微軟正黑體" panose="020B0604030504040204" pitchFamily="34" charset="-120"/>
                          <a:cs typeface="+mn-cs"/>
                        </a:rPr>
                        <a:t>5</a:t>
                      </a:r>
                      <a:endParaRPr lang="zh-TW" altLang="en-US" dirty="0"/>
                    </a:p>
                  </a:txBody>
                  <a:tcPr anchor="ctr"/>
                </a:tc>
                <a:tc>
                  <a:txBody>
                    <a:bodyPr/>
                    <a:lstStyle/>
                    <a:p>
                      <a:pPr marL="0" algn="ctr" defTabSz="914400" rtl="0" eaLnBrk="1" latinLnBrk="0" hangingPunct="1"/>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32</a:t>
                      </a:r>
                      <a:endParaRPr lang="zh-TW" altLang="en-US"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01627">
                <a:tc gridSpan="1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b="1"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射出參數</a:t>
                      </a:r>
                      <a:endParaRPr lang="zh-TW" altLang="zh-TW" sz="1400" b="1"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gridSpan="4">
                  <a:txBody>
                    <a:bodyPr/>
                    <a:lstStyle/>
                    <a:p>
                      <a:pPr algn="ctr"/>
                      <a:r>
                        <a:rPr lang="zh-TW" altLang="en-US" sz="1400" b="1"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保壓參數</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600" baseline="0" dirty="0">
                        <a:solidFill>
                          <a:sysClr val="windowText" lastClr="000000"/>
                        </a:solidFill>
                        <a:latin typeface="Arial" panose="020B0604020202020204" pitchFamily="34" charset="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6249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段數</a:t>
                      </a:r>
                      <a:endParaRPr lang="zh-TW"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4</a:t>
                      </a:r>
                      <a:endParaRPr lang="zh-TW"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5</a:t>
                      </a:r>
                      <a:endParaRPr lang="zh-TW"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6</a:t>
                      </a:r>
                      <a:endParaRPr lang="zh-TW"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endParaRPr lang="zh-TW" altLang="en-US" sz="1400" baseline="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en-US" sz="1400" baseline="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53019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位置</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(mm)</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45</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18</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壓力</a:t>
                      </a: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(bar)</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30</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6829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速度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30</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時間</a:t>
                      </a: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(Sec)</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10</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46829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射出壓力</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(bar)</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100</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速度</a:t>
                      </a: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(mm/s)</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30</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21492611"/>
                  </a:ext>
                </a:extLst>
              </a:tr>
              <a:tr h="468297">
                <a:tc gridSpan="1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料管溫度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chemeClr val="tx1"/>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dirty="0"/>
                    </a:p>
                  </a:txBody>
                  <a:tcP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gridSpan="4">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真實熔膠溫度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真實模具表面溫度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 </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2529992"/>
                  </a:ext>
                </a:extLst>
              </a:tr>
              <a:tr h="468298">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1(Nozzle)</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3</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4</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381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rowSpan="2" gridSpan="4">
                  <a:txBody>
                    <a:bodyPr/>
                    <a:lstStyle/>
                    <a:p>
                      <a:pPr algn="ctr"/>
                      <a:r>
                        <a:rPr lang="en-US" altLang="zh-TW" sz="24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202/50</a:t>
                      </a:r>
                      <a:endParaRPr lang="zh-TW" altLang="en-US" sz="24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rowSpan="2"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7751246"/>
                  </a:ext>
                </a:extLst>
              </a:tr>
              <a:tr h="468297">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185</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185</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175</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165</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gridSpan="4"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2484202"/>
                  </a:ext>
                </a:extLst>
              </a:tr>
            </a:tbl>
          </a:graphicData>
        </a:graphic>
      </p:graphicFrame>
      <p:sp>
        <p:nvSpPr>
          <p:cNvPr id="13" name="文字方塊 12">
            <a:extLst>
              <a:ext uri="{FF2B5EF4-FFF2-40B4-BE49-F238E27FC236}">
                <a16:creationId xmlns:a16="http://schemas.microsoft.com/office/drawing/2014/main" id="{8F9D91E2-3D1D-7D86-FDE2-20E8403A83E9}"/>
              </a:ext>
            </a:extLst>
          </p:cNvPr>
          <p:cNvSpPr txBox="1"/>
          <p:nvPr/>
        </p:nvSpPr>
        <p:spPr>
          <a:xfrm>
            <a:off x="408561" y="226367"/>
            <a:ext cx="7850855"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製程參數</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射出設定參數</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-200</a:t>
            </a:r>
            <a:r>
              <a:rPr lang="zh-TW" altLang="zh-TW" sz="28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800" b="1"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1376968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58F8D-6726-6E06-7303-B709469C5840}"/>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26EAD636-4377-E992-0EDF-AFBC3CF60E3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3086" y="1989508"/>
            <a:ext cx="5540524" cy="4700636"/>
          </a:xfrm>
          <a:prstGeom prst="rect">
            <a:avLst/>
          </a:prstGeom>
        </p:spPr>
      </p:pic>
      <p:sp>
        <p:nvSpPr>
          <p:cNvPr id="18" name="文字方塊 17">
            <a:extLst>
              <a:ext uri="{FF2B5EF4-FFF2-40B4-BE49-F238E27FC236}">
                <a16:creationId xmlns:a16="http://schemas.microsoft.com/office/drawing/2014/main" id="{795A1065-CE4B-6BC6-739C-05E4CCB60E74}"/>
              </a:ext>
            </a:extLst>
          </p:cNvPr>
          <p:cNvSpPr txBox="1"/>
          <p:nvPr/>
        </p:nvSpPr>
        <p:spPr>
          <a:xfrm>
            <a:off x="8516515" y="126588"/>
            <a:ext cx="3582955" cy="1200329"/>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溫度峰值</a:t>
            </a:r>
            <a:endParaRPr lang="en-US" altLang="zh-TW" dirty="0"/>
          </a:p>
          <a:p>
            <a:pPr marL="177800" indent="-177800">
              <a:buFont typeface="+mj-lt"/>
              <a:buAutoNum type="arabicPeriod"/>
            </a:pPr>
            <a:r>
              <a:rPr lang="zh-TW" altLang="en-US" dirty="0"/>
              <a:t>溫度降到頂出溫度的時間</a:t>
            </a:r>
            <a:endParaRPr lang="en-US" altLang="zh-TW" dirty="0"/>
          </a:p>
          <a:p>
            <a:pPr marL="177800" indent="-177800">
              <a:buFont typeface="+mj-lt"/>
              <a:buAutoNum type="arabicPeriod"/>
            </a:pPr>
            <a:r>
              <a:rPr lang="zh-TW" altLang="en-US" b="1" dirty="0">
                <a:solidFill>
                  <a:srgbClr val="FF0000"/>
                </a:solidFill>
              </a:rPr>
              <a:t>開模前的溫度值</a:t>
            </a:r>
          </a:p>
        </p:txBody>
      </p:sp>
      <p:sp>
        <p:nvSpPr>
          <p:cNvPr id="2" name="文字方塊 1">
            <a:extLst>
              <a:ext uri="{FF2B5EF4-FFF2-40B4-BE49-F238E27FC236}">
                <a16:creationId xmlns:a16="http://schemas.microsoft.com/office/drawing/2014/main" id="{3F636564-90CA-2FBC-AA29-73B7D6927ED0}"/>
              </a:ext>
            </a:extLst>
          </p:cNvPr>
          <p:cNvSpPr txBox="1"/>
          <p:nvPr/>
        </p:nvSpPr>
        <p:spPr>
          <a:xfrm>
            <a:off x="408562" y="226367"/>
            <a:ext cx="7535288"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—A1</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點熔膠最高溫度的監測指標比較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5" name="文字方塊 4">
            <a:extLst>
              <a:ext uri="{FF2B5EF4-FFF2-40B4-BE49-F238E27FC236}">
                <a16:creationId xmlns:a16="http://schemas.microsoft.com/office/drawing/2014/main" id="{D9AD0671-D253-447A-9D25-DE9E9AD155F3}"/>
              </a:ext>
            </a:extLst>
          </p:cNvPr>
          <p:cNvSpPr txBox="1"/>
          <p:nvPr/>
        </p:nvSpPr>
        <p:spPr>
          <a:xfrm>
            <a:off x="1874842" y="2302044"/>
            <a:ext cx="2497015" cy="369332"/>
          </a:xfrm>
          <a:prstGeom prst="rect">
            <a:avLst/>
          </a:prstGeom>
          <a:solidFill>
            <a:srgbClr val="FFFF00"/>
          </a:solidFill>
        </p:spPr>
        <p:txBody>
          <a:bodyPr wrap="square" rtlCol="0">
            <a:spAutoFit/>
          </a:bodyPr>
          <a:lstStyle/>
          <a:p>
            <a:r>
              <a:rPr lang="zh-TW" altLang="en-US" dirty="0"/>
              <a:t>速度影響  </a:t>
            </a:r>
            <a:r>
              <a:rPr lang="en-US" altLang="zh-TW" dirty="0"/>
              <a:t>&gt;</a:t>
            </a:r>
            <a:r>
              <a:rPr lang="zh-TW" altLang="en-US" dirty="0"/>
              <a:t> 材料影響</a:t>
            </a:r>
          </a:p>
        </p:txBody>
      </p:sp>
    </p:spTree>
    <p:extLst>
      <p:ext uri="{BB962C8B-B14F-4D97-AF65-F5344CB8AC3E}">
        <p14:creationId xmlns:p14="http://schemas.microsoft.com/office/powerpoint/2010/main" val="13501305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F577B-01E6-4172-626B-E257D10177B8}"/>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FD65FD74-BDA0-65D1-F6A0-46C7592E7379}"/>
              </a:ext>
            </a:extLst>
          </p:cNvPr>
          <p:cNvSpPr txBox="1"/>
          <p:nvPr/>
        </p:nvSpPr>
        <p:spPr>
          <a:xfrm>
            <a:off x="408562" y="226367"/>
            <a:ext cx="7535288"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—A2</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點熔膠最高溫度的監測指標比較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480DB589-C10A-633D-9093-336C708418C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9337" y="1989292"/>
            <a:ext cx="5588023" cy="4701066"/>
          </a:xfrm>
          <a:prstGeom prst="rect">
            <a:avLst/>
          </a:prstGeom>
        </p:spPr>
      </p:pic>
      <p:pic>
        <p:nvPicPr>
          <p:cNvPr id="17" name="圖片 16">
            <a:extLst>
              <a:ext uri="{FF2B5EF4-FFF2-40B4-BE49-F238E27FC236}">
                <a16:creationId xmlns:a16="http://schemas.microsoft.com/office/drawing/2014/main" id="{ED5F79B0-DC31-3949-3C19-B58B1D042E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7216" y="1967453"/>
            <a:ext cx="5659707" cy="4744747"/>
          </a:xfrm>
          <a:prstGeom prst="rect">
            <a:avLst/>
          </a:prstGeom>
        </p:spPr>
      </p:pic>
      <p:sp>
        <p:nvSpPr>
          <p:cNvPr id="18" name="文字方塊 17">
            <a:extLst>
              <a:ext uri="{FF2B5EF4-FFF2-40B4-BE49-F238E27FC236}">
                <a16:creationId xmlns:a16="http://schemas.microsoft.com/office/drawing/2014/main" id="{58DFD5D5-C0F3-E56B-9815-95001F617169}"/>
              </a:ext>
            </a:extLst>
          </p:cNvPr>
          <p:cNvSpPr txBox="1"/>
          <p:nvPr/>
        </p:nvSpPr>
        <p:spPr>
          <a:xfrm>
            <a:off x="8516515" y="126588"/>
            <a:ext cx="3582955" cy="1200329"/>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b="1" dirty="0">
                <a:solidFill>
                  <a:srgbClr val="FF0000"/>
                </a:solidFill>
              </a:rPr>
              <a:t>溫度峰值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溫度降到頂出溫度的時間</a:t>
            </a:r>
            <a:endParaRPr lang="en-US" altLang="zh-TW" b="1" dirty="0">
              <a:solidFill>
                <a:srgbClr val="FF0000"/>
              </a:solidFill>
            </a:endParaRPr>
          </a:p>
          <a:p>
            <a:pPr marL="177800" indent="-177800">
              <a:buFont typeface="+mj-lt"/>
              <a:buAutoNum type="arabicPeriod"/>
            </a:pPr>
            <a:r>
              <a:rPr lang="zh-TW" altLang="en-US" dirty="0"/>
              <a:t>開模前的溫度值</a:t>
            </a:r>
          </a:p>
        </p:txBody>
      </p:sp>
      <p:sp>
        <p:nvSpPr>
          <p:cNvPr id="6" name="文字方塊 5">
            <a:extLst>
              <a:ext uri="{FF2B5EF4-FFF2-40B4-BE49-F238E27FC236}">
                <a16:creationId xmlns:a16="http://schemas.microsoft.com/office/drawing/2014/main" id="{3FEC3F3C-E658-4977-9AC0-AF3190C84562}"/>
              </a:ext>
            </a:extLst>
          </p:cNvPr>
          <p:cNvSpPr txBox="1"/>
          <p:nvPr/>
        </p:nvSpPr>
        <p:spPr>
          <a:xfrm>
            <a:off x="1652953" y="2426677"/>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 材料影響</a:t>
            </a:r>
          </a:p>
        </p:txBody>
      </p:sp>
      <p:sp>
        <p:nvSpPr>
          <p:cNvPr id="8" name="文字方塊 7">
            <a:extLst>
              <a:ext uri="{FF2B5EF4-FFF2-40B4-BE49-F238E27FC236}">
                <a16:creationId xmlns:a16="http://schemas.microsoft.com/office/drawing/2014/main" id="{5AA0E3A1-113A-4239-B339-34CDFC5B9C6D}"/>
              </a:ext>
            </a:extLst>
          </p:cNvPr>
          <p:cNvSpPr txBox="1"/>
          <p:nvPr/>
        </p:nvSpPr>
        <p:spPr>
          <a:xfrm>
            <a:off x="7162799" y="2426677"/>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 材料影響</a:t>
            </a:r>
          </a:p>
        </p:txBody>
      </p:sp>
    </p:spTree>
    <p:extLst>
      <p:ext uri="{BB962C8B-B14F-4D97-AF65-F5344CB8AC3E}">
        <p14:creationId xmlns:p14="http://schemas.microsoft.com/office/powerpoint/2010/main" val="1295617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BA4B7-1D0B-0734-2484-816EFC14D98C}"/>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6BEA761C-068E-0D3E-27AB-34A1DF06BCE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1201" y="1962456"/>
            <a:ext cx="5604294" cy="4754738"/>
          </a:xfrm>
          <a:prstGeom prst="rect">
            <a:avLst/>
          </a:prstGeom>
        </p:spPr>
      </p:pic>
      <p:sp>
        <p:nvSpPr>
          <p:cNvPr id="18" name="文字方塊 17">
            <a:extLst>
              <a:ext uri="{FF2B5EF4-FFF2-40B4-BE49-F238E27FC236}">
                <a16:creationId xmlns:a16="http://schemas.microsoft.com/office/drawing/2014/main" id="{3C394B6F-F98A-F98D-0EFE-2CCE5B954EBD}"/>
              </a:ext>
            </a:extLst>
          </p:cNvPr>
          <p:cNvSpPr txBox="1"/>
          <p:nvPr/>
        </p:nvSpPr>
        <p:spPr>
          <a:xfrm>
            <a:off x="8516515" y="126588"/>
            <a:ext cx="3582955" cy="1200329"/>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溫度峰值</a:t>
            </a:r>
            <a:endParaRPr lang="en-US" altLang="zh-TW" dirty="0"/>
          </a:p>
          <a:p>
            <a:pPr marL="177800" indent="-177800">
              <a:buFont typeface="+mj-lt"/>
              <a:buAutoNum type="arabicPeriod"/>
            </a:pPr>
            <a:r>
              <a:rPr lang="zh-TW" altLang="en-US" dirty="0"/>
              <a:t>溫度降到頂出溫度的時間</a:t>
            </a:r>
            <a:endParaRPr lang="en-US" altLang="zh-TW" dirty="0"/>
          </a:p>
          <a:p>
            <a:pPr marL="177800" indent="-177800">
              <a:buFont typeface="+mj-lt"/>
              <a:buAutoNum type="arabicPeriod"/>
            </a:pPr>
            <a:r>
              <a:rPr lang="zh-TW" altLang="en-US" b="1" dirty="0">
                <a:solidFill>
                  <a:srgbClr val="FF0000"/>
                </a:solidFill>
              </a:rPr>
              <a:t>開模前的溫度值</a:t>
            </a:r>
          </a:p>
        </p:txBody>
      </p:sp>
      <p:sp>
        <p:nvSpPr>
          <p:cNvPr id="2" name="文字方塊 1">
            <a:extLst>
              <a:ext uri="{FF2B5EF4-FFF2-40B4-BE49-F238E27FC236}">
                <a16:creationId xmlns:a16="http://schemas.microsoft.com/office/drawing/2014/main" id="{C8038136-BF24-11E0-CF05-7F77AA90E2D1}"/>
              </a:ext>
            </a:extLst>
          </p:cNvPr>
          <p:cNvSpPr txBox="1"/>
          <p:nvPr/>
        </p:nvSpPr>
        <p:spPr>
          <a:xfrm>
            <a:off x="408562" y="226367"/>
            <a:ext cx="7535288"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—A2</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點熔膠最高溫度的監測指標比較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5" name="文字方塊 4">
            <a:extLst>
              <a:ext uri="{FF2B5EF4-FFF2-40B4-BE49-F238E27FC236}">
                <a16:creationId xmlns:a16="http://schemas.microsoft.com/office/drawing/2014/main" id="{493553B2-D9D9-4E01-A856-76568A863C0E}"/>
              </a:ext>
            </a:extLst>
          </p:cNvPr>
          <p:cNvSpPr txBox="1"/>
          <p:nvPr/>
        </p:nvSpPr>
        <p:spPr>
          <a:xfrm>
            <a:off x="1652953" y="2426677"/>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 材料影響</a:t>
            </a:r>
          </a:p>
        </p:txBody>
      </p:sp>
    </p:spTree>
    <p:extLst>
      <p:ext uri="{BB962C8B-B14F-4D97-AF65-F5344CB8AC3E}">
        <p14:creationId xmlns:p14="http://schemas.microsoft.com/office/powerpoint/2010/main" val="6793964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701A7-4ED8-6050-4A4A-E910D4AFD5E0}"/>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198E3A1D-4860-BE8D-0E4E-82B59D75FB82}"/>
              </a:ext>
            </a:extLst>
          </p:cNvPr>
          <p:cNvSpPr txBox="1"/>
          <p:nvPr/>
        </p:nvSpPr>
        <p:spPr>
          <a:xfrm>
            <a:off x="408562" y="226367"/>
            <a:ext cx="7535288"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—A2</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點熔膠最高溫度的監測指標比較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A6FD8FA0-566C-A11A-2073-F56103E5DA0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9337" y="1989292"/>
            <a:ext cx="5588022" cy="4701066"/>
          </a:xfrm>
          <a:prstGeom prst="rect">
            <a:avLst/>
          </a:prstGeom>
        </p:spPr>
      </p:pic>
      <p:pic>
        <p:nvPicPr>
          <p:cNvPr id="17" name="圖片 16">
            <a:extLst>
              <a:ext uri="{FF2B5EF4-FFF2-40B4-BE49-F238E27FC236}">
                <a16:creationId xmlns:a16="http://schemas.microsoft.com/office/drawing/2014/main" id="{40053505-2417-99DB-B37F-99083917DC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7216" y="1967453"/>
            <a:ext cx="5659706" cy="4744747"/>
          </a:xfrm>
          <a:prstGeom prst="rect">
            <a:avLst/>
          </a:prstGeom>
        </p:spPr>
      </p:pic>
      <p:sp>
        <p:nvSpPr>
          <p:cNvPr id="18" name="文字方塊 17">
            <a:extLst>
              <a:ext uri="{FF2B5EF4-FFF2-40B4-BE49-F238E27FC236}">
                <a16:creationId xmlns:a16="http://schemas.microsoft.com/office/drawing/2014/main" id="{E4B08A32-6674-4C04-9AF0-B26BEEAF6510}"/>
              </a:ext>
            </a:extLst>
          </p:cNvPr>
          <p:cNvSpPr txBox="1"/>
          <p:nvPr/>
        </p:nvSpPr>
        <p:spPr>
          <a:xfrm>
            <a:off x="8516515" y="126588"/>
            <a:ext cx="3582955" cy="1200329"/>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b="1" dirty="0">
                <a:solidFill>
                  <a:srgbClr val="FF0000"/>
                </a:solidFill>
              </a:rPr>
              <a:t>溫度峰值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溫度降到頂出溫度的時間</a:t>
            </a:r>
            <a:endParaRPr lang="en-US" altLang="zh-TW" b="1" dirty="0">
              <a:solidFill>
                <a:srgbClr val="FF0000"/>
              </a:solidFill>
            </a:endParaRPr>
          </a:p>
          <a:p>
            <a:pPr marL="177800" indent="-177800">
              <a:buFont typeface="+mj-lt"/>
              <a:buAutoNum type="arabicPeriod"/>
            </a:pPr>
            <a:r>
              <a:rPr lang="zh-TW" altLang="en-US" dirty="0"/>
              <a:t>開模前的溫度值</a:t>
            </a:r>
          </a:p>
        </p:txBody>
      </p:sp>
      <p:sp>
        <p:nvSpPr>
          <p:cNvPr id="6" name="文字方塊 5">
            <a:extLst>
              <a:ext uri="{FF2B5EF4-FFF2-40B4-BE49-F238E27FC236}">
                <a16:creationId xmlns:a16="http://schemas.microsoft.com/office/drawing/2014/main" id="{8F3F67C0-A5C7-4E06-9F51-181383686585}"/>
              </a:ext>
            </a:extLst>
          </p:cNvPr>
          <p:cNvSpPr txBox="1"/>
          <p:nvPr/>
        </p:nvSpPr>
        <p:spPr>
          <a:xfrm>
            <a:off x="1874842" y="2302044"/>
            <a:ext cx="2497015" cy="369332"/>
          </a:xfrm>
          <a:prstGeom prst="rect">
            <a:avLst/>
          </a:prstGeom>
          <a:solidFill>
            <a:srgbClr val="FFFF00"/>
          </a:solidFill>
        </p:spPr>
        <p:txBody>
          <a:bodyPr wrap="square" rtlCol="0">
            <a:spAutoFit/>
          </a:bodyPr>
          <a:lstStyle/>
          <a:p>
            <a:r>
              <a:rPr lang="zh-TW" altLang="en-US" dirty="0"/>
              <a:t>速度影響  </a:t>
            </a:r>
            <a:r>
              <a:rPr lang="en-US" altLang="zh-TW" dirty="0"/>
              <a:t>&gt;</a:t>
            </a:r>
            <a:r>
              <a:rPr lang="zh-TW" altLang="en-US" dirty="0"/>
              <a:t> 材料影響</a:t>
            </a:r>
          </a:p>
        </p:txBody>
      </p:sp>
      <p:sp>
        <p:nvSpPr>
          <p:cNvPr id="8" name="文字方塊 7">
            <a:extLst>
              <a:ext uri="{FF2B5EF4-FFF2-40B4-BE49-F238E27FC236}">
                <a16:creationId xmlns:a16="http://schemas.microsoft.com/office/drawing/2014/main" id="{927E5B54-B6AC-49A9-825C-D206EFE77BB5}"/>
              </a:ext>
            </a:extLst>
          </p:cNvPr>
          <p:cNvSpPr txBox="1"/>
          <p:nvPr/>
        </p:nvSpPr>
        <p:spPr>
          <a:xfrm>
            <a:off x="8516515" y="2759244"/>
            <a:ext cx="2497015" cy="369332"/>
          </a:xfrm>
          <a:prstGeom prst="rect">
            <a:avLst/>
          </a:prstGeom>
          <a:solidFill>
            <a:srgbClr val="FFFF00"/>
          </a:solidFill>
        </p:spPr>
        <p:txBody>
          <a:bodyPr wrap="square" rtlCol="0">
            <a:spAutoFit/>
          </a:bodyPr>
          <a:lstStyle/>
          <a:p>
            <a:r>
              <a:rPr lang="zh-TW" altLang="en-US" dirty="0"/>
              <a:t>速度影響  </a:t>
            </a:r>
            <a:r>
              <a:rPr lang="en-US" altLang="zh-TW" dirty="0"/>
              <a:t>≃</a:t>
            </a:r>
            <a:r>
              <a:rPr lang="zh-TW" altLang="en-US" dirty="0"/>
              <a:t> 材料影響</a:t>
            </a:r>
          </a:p>
        </p:txBody>
      </p:sp>
    </p:spTree>
    <p:extLst>
      <p:ext uri="{BB962C8B-B14F-4D97-AF65-F5344CB8AC3E}">
        <p14:creationId xmlns:p14="http://schemas.microsoft.com/office/powerpoint/2010/main" val="2318370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B3CD4-D04C-E651-F1C1-73C149ACF60D}"/>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614C1C75-8F9D-CB47-F290-79F30B62C10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3086" y="1989508"/>
            <a:ext cx="5540524" cy="4700636"/>
          </a:xfrm>
          <a:prstGeom prst="rect">
            <a:avLst/>
          </a:prstGeom>
        </p:spPr>
      </p:pic>
      <p:sp>
        <p:nvSpPr>
          <p:cNvPr id="18" name="文字方塊 17">
            <a:extLst>
              <a:ext uri="{FF2B5EF4-FFF2-40B4-BE49-F238E27FC236}">
                <a16:creationId xmlns:a16="http://schemas.microsoft.com/office/drawing/2014/main" id="{2C0EC5BA-5E5B-9854-1694-2DAA9232316C}"/>
              </a:ext>
            </a:extLst>
          </p:cNvPr>
          <p:cNvSpPr txBox="1"/>
          <p:nvPr/>
        </p:nvSpPr>
        <p:spPr>
          <a:xfrm>
            <a:off x="8516515" y="126588"/>
            <a:ext cx="3582955" cy="1200329"/>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溫度峰值</a:t>
            </a:r>
            <a:endParaRPr lang="en-US" altLang="zh-TW" dirty="0"/>
          </a:p>
          <a:p>
            <a:pPr marL="177800" indent="-177800">
              <a:buFont typeface="+mj-lt"/>
              <a:buAutoNum type="arabicPeriod"/>
            </a:pPr>
            <a:r>
              <a:rPr lang="zh-TW" altLang="en-US" dirty="0"/>
              <a:t>溫度降到頂出溫度的時間</a:t>
            </a:r>
            <a:endParaRPr lang="en-US" altLang="zh-TW" dirty="0"/>
          </a:p>
          <a:p>
            <a:pPr marL="177800" indent="-177800">
              <a:buFont typeface="+mj-lt"/>
              <a:buAutoNum type="arabicPeriod"/>
            </a:pPr>
            <a:r>
              <a:rPr lang="zh-TW" altLang="en-US" b="1" dirty="0">
                <a:solidFill>
                  <a:srgbClr val="FF0000"/>
                </a:solidFill>
              </a:rPr>
              <a:t>開模前的溫度值</a:t>
            </a:r>
          </a:p>
        </p:txBody>
      </p:sp>
      <p:sp>
        <p:nvSpPr>
          <p:cNvPr id="2" name="文字方塊 1">
            <a:extLst>
              <a:ext uri="{FF2B5EF4-FFF2-40B4-BE49-F238E27FC236}">
                <a16:creationId xmlns:a16="http://schemas.microsoft.com/office/drawing/2014/main" id="{7832A721-89F3-AE08-2FCF-849D497F2FC5}"/>
              </a:ext>
            </a:extLst>
          </p:cNvPr>
          <p:cNvSpPr txBox="1"/>
          <p:nvPr/>
        </p:nvSpPr>
        <p:spPr>
          <a:xfrm>
            <a:off x="408562" y="226367"/>
            <a:ext cx="7535288"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—A2</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點熔膠最高溫度的監測指標比較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5" name="文字方塊 4">
            <a:extLst>
              <a:ext uri="{FF2B5EF4-FFF2-40B4-BE49-F238E27FC236}">
                <a16:creationId xmlns:a16="http://schemas.microsoft.com/office/drawing/2014/main" id="{A151F526-9B29-49FC-B188-136BBD4C48AB}"/>
              </a:ext>
            </a:extLst>
          </p:cNvPr>
          <p:cNvSpPr txBox="1"/>
          <p:nvPr/>
        </p:nvSpPr>
        <p:spPr>
          <a:xfrm>
            <a:off x="1874842" y="2302044"/>
            <a:ext cx="2497015" cy="369332"/>
          </a:xfrm>
          <a:prstGeom prst="rect">
            <a:avLst/>
          </a:prstGeom>
          <a:solidFill>
            <a:srgbClr val="FFFF00"/>
          </a:solidFill>
        </p:spPr>
        <p:txBody>
          <a:bodyPr wrap="square" rtlCol="0">
            <a:spAutoFit/>
          </a:bodyPr>
          <a:lstStyle/>
          <a:p>
            <a:r>
              <a:rPr lang="zh-TW" altLang="en-US" dirty="0"/>
              <a:t>速度影響  </a:t>
            </a:r>
            <a:r>
              <a:rPr lang="en-US" altLang="zh-TW" dirty="0"/>
              <a:t>≃</a:t>
            </a:r>
            <a:r>
              <a:rPr lang="zh-TW" altLang="en-US" dirty="0"/>
              <a:t> 材料影響</a:t>
            </a:r>
          </a:p>
        </p:txBody>
      </p:sp>
    </p:spTree>
    <p:extLst>
      <p:ext uri="{BB962C8B-B14F-4D97-AF65-F5344CB8AC3E}">
        <p14:creationId xmlns:p14="http://schemas.microsoft.com/office/powerpoint/2010/main" val="41323791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3705444-EA27-42AB-8919-28A07E3411E6}"/>
              </a:ext>
            </a:extLst>
          </p:cNvPr>
          <p:cNvSpPr>
            <a:spLocks noGrp="1"/>
          </p:cNvSpPr>
          <p:nvPr>
            <p:ph type="title"/>
          </p:nvPr>
        </p:nvSpPr>
        <p:spPr>
          <a:xfrm>
            <a:off x="838200" y="365126"/>
            <a:ext cx="10515600" cy="671938"/>
          </a:xfrm>
        </p:spPr>
        <p:txBody>
          <a:bodyPr>
            <a:normAutofit fontScale="90000"/>
          </a:bodyPr>
          <a:lstStyle/>
          <a:p>
            <a:r>
              <a:rPr lang="zh-TW" altLang="en-US" dirty="0">
                <a:solidFill>
                  <a:srgbClr val="FF0000"/>
                </a:solidFill>
              </a:rPr>
              <a:t>四支</a:t>
            </a:r>
            <a:r>
              <a:rPr lang="en-US" altLang="zh-TW" dirty="0">
                <a:solidFill>
                  <a:srgbClr val="FF0000"/>
                </a:solidFill>
              </a:rPr>
              <a:t>AS</a:t>
            </a:r>
            <a:r>
              <a:rPr lang="zh-TW" altLang="en-US" dirty="0">
                <a:solidFill>
                  <a:srgbClr val="FF0000"/>
                </a:solidFill>
              </a:rPr>
              <a:t>材料的射出行為的差異性</a:t>
            </a:r>
            <a:endParaRPr lang="zh-TW" altLang="en-US" dirty="0"/>
          </a:p>
        </p:txBody>
      </p:sp>
      <p:graphicFrame>
        <p:nvGraphicFramePr>
          <p:cNvPr id="3" name="表格 2">
            <a:extLst>
              <a:ext uri="{FF2B5EF4-FFF2-40B4-BE49-F238E27FC236}">
                <a16:creationId xmlns:a16="http://schemas.microsoft.com/office/drawing/2014/main" id="{9F409053-C69F-4A97-A655-566BAB1992F5}"/>
              </a:ext>
            </a:extLst>
          </p:cNvPr>
          <p:cNvGraphicFramePr>
            <a:graphicFrameLocks noGrp="1"/>
          </p:cNvGraphicFramePr>
          <p:nvPr>
            <p:extLst>
              <p:ext uri="{D42A27DB-BD31-4B8C-83A1-F6EECF244321}">
                <p14:modId xmlns:p14="http://schemas.microsoft.com/office/powerpoint/2010/main" val="1558455475"/>
              </p:ext>
            </p:extLst>
          </p:nvPr>
        </p:nvGraphicFramePr>
        <p:xfrm>
          <a:off x="694197" y="1179194"/>
          <a:ext cx="11060936" cy="5313680"/>
        </p:xfrm>
        <a:graphic>
          <a:graphicData uri="http://schemas.openxmlformats.org/drawingml/2006/table">
            <a:tbl>
              <a:tblPr firstRow="1" bandRow="1">
                <a:tableStyleId>{5940675A-B579-460E-94D1-54222C63F5DA}</a:tableStyleId>
              </a:tblPr>
              <a:tblGrid>
                <a:gridCol w="1894901">
                  <a:extLst>
                    <a:ext uri="{9D8B030D-6E8A-4147-A177-3AD203B41FA5}">
                      <a16:colId xmlns:a16="http://schemas.microsoft.com/office/drawing/2014/main" val="2700520768"/>
                    </a:ext>
                  </a:extLst>
                </a:gridCol>
                <a:gridCol w="1369585">
                  <a:extLst>
                    <a:ext uri="{9D8B030D-6E8A-4147-A177-3AD203B41FA5}">
                      <a16:colId xmlns:a16="http://schemas.microsoft.com/office/drawing/2014/main" val="3433825915"/>
                    </a:ext>
                  </a:extLst>
                </a:gridCol>
                <a:gridCol w="1204332">
                  <a:extLst>
                    <a:ext uri="{9D8B030D-6E8A-4147-A177-3AD203B41FA5}">
                      <a16:colId xmlns:a16="http://schemas.microsoft.com/office/drawing/2014/main" val="791517781"/>
                    </a:ext>
                  </a:extLst>
                </a:gridCol>
                <a:gridCol w="1215483">
                  <a:extLst>
                    <a:ext uri="{9D8B030D-6E8A-4147-A177-3AD203B41FA5}">
                      <a16:colId xmlns:a16="http://schemas.microsoft.com/office/drawing/2014/main" val="4128979127"/>
                    </a:ext>
                  </a:extLst>
                </a:gridCol>
                <a:gridCol w="1215483">
                  <a:extLst>
                    <a:ext uri="{9D8B030D-6E8A-4147-A177-3AD203B41FA5}">
                      <a16:colId xmlns:a16="http://schemas.microsoft.com/office/drawing/2014/main" val="1854095616"/>
                    </a:ext>
                  </a:extLst>
                </a:gridCol>
                <a:gridCol w="4161152">
                  <a:extLst>
                    <a:ext uri="{9D8B030D-6E8A-4147-A177-3AD203B41FA5}">
                      <a16:colId xmlns:a16="http://schemas.microsoft.com/office/drawing/2014/main" val="1882075654"/>
                    </a:ext>
                  </a:extLst>
                </a:gridCol>
              </a:tblGrid>
              <a:tr h="370840">
                <a:tc>
                  <a:txBody>
                    <a:bodyPr/>
                    <a:lstStyle/>
                    <a:p>
                      <a:pPr algn="ctr"/>
                      <a:r>
                        <a:rPr lang="zh-TW" altLang="en-US" dirty="0"/>
                        <a:t>項目</a:t>
                      </a:r>
                    </a:p>
                  </a:txBody>
                  <a:tcPr/>
                </a:tc>
                <a:tc>
                  <a:txBody>
                    <a:bodyPr/>
                    <a:lstStyle/>
                    <a:p>
                      <a:pPr algn="ctr"/>
                      <a:r>
                        <a:rPr lang="en-US" altLang="zh-TW" sz="1800" dirty="0"/>
                        <a:t>AS</a:t>
                      </a:r>
                      <a:r>
                        <a:rPr lang="en-US" altLang="zh-TW" sz="1800" dirty="0">
                          <a:latin typeface="Times New Roman" panose="02020603050405020304" pitchFamily="18" charset="0"/>
                          <a:ea typeface="+mn-ea"/>
                          <a:cs typeface="Times New Roman" panose="02020603050405020304" pitchFamily="18" charset="0"/>
                        </a:rPr>
                        <a:t>-1 </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dirty="0"/>
                        <a:t>AS</a:t>
                      </a:r>
                      <a:r>
                        <a:rPr lang="en-US" altLang="zh-TW" sz="1800" dirty="0">
                          <a:latin typeface="Times New Roman" panose="02020603050405020304" pitchFamily="18" charset="0"/>
                          <a:ea typeface="+mn-ea"/>
                          <a:cs typeface="Times New Roman" panose="02020603050405020304" pitchFamily="18" charset="0"/>
                        </a:rPr>
                        <a:t>-2 </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dirty="0"/>
                        <a:t>AS</a:t>
                      </a:r>
                      <a:r>
                        <a:rPr lang="en-US" altLang="zh-TW" sz="1800" dirty="0">
                          <a:latin typeface="Times New Roman" panose="02020603050405020304" pitchFamily="18" charset="0"/>
                          <a:ea typeface="+mn-ea"/>
                          <a:cs typeface="Times New Roman" panose="02020603050405020304" pitchFamily="18" charset="0"/>
                        </a:rPr>
                        <a:t>-3 </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dirty="0"/>
                        <a:t>AS</a:t>
                      </a:r>
                      <a:r>
                        <a:rPr lang="en-US" altLang="zh-TW" sz="1800" dirty="0">
                          <a:latin typeface="Times New Roman" panose="02020603050405020304" pitchFamily="18" charset="0"/>
                          <a:ea typeface="+mn-ea"/>
                          <a:cs typeface="Times New Roman" panose="02020603050405020304" pitchFamily="18" charset="0"/>
                        </a:rPr>
                        <a:t>-4</a:t>
                      </a:r>
                      <a:endParaRPr lang="zh-TW" altLang="en-US" dirty="0"/>
                    </a:p>
                  </a:txBody>
                  <a:tcPr/>
                </a:tc>
                <a:tc>
                  <a:txBody>
                    <a:bodyPr/>
                    <a:lstStyle/>
                    <a:p>
                      <a:pPr algn="ctr"/>
                      <a:r>
                        <a:rPr lang="zh-TW" altLang="en-US" dirty="0"/>
                        <a:t>說明</a:t>
                      </a:r>
                    </a:p>
                  </a:txBody>
                  <a:tcPr/>
                </a:tc>
                <a:extLst>
                  <a:ext uri="{0D108BD9-81ED-4DB2-BD59-A6C34878D82A}">
                    <a16:rowId xmlns:a16="http://schemas.microsoft.com/office/drawing/2014/main" val="3750606256"/>
                  </a:ext>
                </a:extLst>
              </a:tr>
              <a:tr h="5011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latin typeface="新細明體" panose="02020500000000000000" pitchFamily="18" charset="-120"/>
                        </a:rPr>
                        <a:t>塑化過程的升溫現象</a:t>
                      </a:r>
                      <a:endParaRPr lang="zh-TW" altLang="en-US" dirty="0"/>
                    </a:p>
                  </a:txBody>
                  <a:tcPr/>
                </a:tc>
                <a:tc>
                  <a:txBody>
                    <a:bodyPr/>
                    <a:lstStyle/>
                    <a:p>
                      <a:r>
                        <a:rPr lang="en-US" altLang="zh-TW" dirty="0"/>
                        <a:t>205.1</a:t>
                      </a:r>
                      <a:r>
                        <a:rPr lang="zh-TW" altLang="en-US" sz="1800" dirty="0">
                          <a:latin typeface="新細明體" panose="02020500000000000000" pitchFamily="18" charset="-120"/>
                        </a:rPr>
                        <a:t>升溫</a:t>
                      </a:r>
                      <a:r>
                        <a:rPr lang="en-US" altLang="zh-TW" sz="1800" dirty="0">
                          <a:latin typeface="新細明體" panose="02020500000000000000" pitchFamily="18" charset="-120"/>
                        </a:rPr>
                        <a:t>16.1</a:t>
                      </a:r>
                      <a:r>
                        <a:rPr lang="en-US" altLang="zh-TW" sz="1800" dirty="0">
                          <a:latin typeface="Univers" panose="020B0503020202020204" pitchFamily="34" charset="0"/>
                        </a:rPr>
                        <a:t>℃</a:t>
                      </a:r>
                      <a:endParaRPr lang="zh-TW" altLang="en-US" dirty="0"/>
                    </a:p>
                  </a:txBody>
                  <a:tcPr/>
                </a:tc>
                <a:tc>
                  <a:txBody>
                    <a:bodyPr/>
                    <a:lstStyle/>
                    <a:p>
                      <a:r>
                        <a:rPr lang="en-US" altLang="zh-TW" dirty="0"/>
                        <a:t>204.7</a:t>
                      </a:r>
                      <a:r>
                        <a:rPr lang="zh-TW" altLang="en-US" sz="1800" dirty="0">
                          <a:latin typeface="新細明體" panose="02020500000000000000" pitchFamily="18" charset="-120"/>
                        </a:rPr>
                        <a:t>升溫</a:t>
                      </a:r>
                      <a:r>
                        <a:rPr lang="en-US" altLang="zh-TW" sz="1800" dirty="0">
                          <a:latin typeface="新細明體" panose="02020500000000000000" pitchFamily="18" charset="-120"/>
                        </a:rPr>
                        <a:t>15.7</a:t>
                      </a:r>
                      <a:r>
                        <a:rPr lang="en-US" altLang="zh-TW" sz="1800" dirty="0">
                          <a:latin typeface="Univers" panose="020B0503020202020204" pitchFamily="34" charset="0"/>
                        </a:rPr>
                        <a:t>℃</a:t>
                      </a:r>
                      <a:endParaRPr lang="zh-TW" altLang="en-US" dirty="0"/>
                    </a:p>
                  </a:txBody>
                  <a:tcPr/>
                </a:tc>
                <a:tc>
                  <a:txBody>
                    <a:bodyPr/>
                    <a:lstStyle/>
                    <a:p>
                      <a:r>
                        <a:rPr lang="en-US" altLang="zh-TW" dirty="0"/>
                        <a:t>203.5</a:t>
                      </a:r>
                      <a:r>
                        <a:rPr lang="zh-TW" altLang="en-US" sz="1800" dirty="0">
                          <a:latin typeface="新細明體" panose="02020500000000000000" pitchFamily="18" charset="-120"/>
                        </a:rPr>
                        <a:t>升溫</a:t>
                      </a:r>
                      <a:r>
                        <a:rPr lang="en-US" altLang="zh-TW" sz="1800" dirty="0">
                          <a:latin typeface="新細明體" panose="02020500000000000000" pitchFamily="18" charset="-120"/>
                        </a:rPr>
                        <a:t>14.5</a:t>
                      </a:r>
                      <a:r>
                        <a:rPr lang="en-US" altLang="zh-TW" sz="1800" dirty="0">
                          <a:latin typeface="Univers" panose="020B0503020202020204" pitchFamily="34" charset="0"/>
                        </a:rPr>
                        <a:t>℃</a:t>
                      </a:r>
                      <a:endParaRPr lang="zh-TW"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205.3</a:t>
                      </a:r>
                      <a:r>
                        <a:rPr lang="zh-TW" altLang="en-US" sz="1800" dirty="0">
                          <a:latin typeface="新細明體" panose="02020500000000000000" pitchFamily="18" charset="-120"/>
                        </a:rPr>
                        <a:t>升溫</a:t>
                      </a:r>
                      <a:r>
                        <a:rPr lang="en-US" altLang="zh-TW" sz="1800" dirty="0">
                          <a:latin typeface="新細明體" panose="02020500000000000000" pitchFamily="18" charset="-120"/>
                        </a:rPr>
                        <a:t>16.3</a:t>
                      </a:r>
                      <a:r>
                        <a:rPr lang="en-US" altLang="zh-TW" sz="1800" dirty="0">
                          <a:latin typeface="Univers" panose="020B0503020202020204" pitchFamily="34" charset="0"/>
                        </a:rPr>
                        <a:t>℃</a:t>
                      </a:r>
                      <a:endParaRPr lang="zh-TW" altLang="en-US" dirty="0"/>
                    </a:p>
                  </a:txBody>
                  <a:tcPr/>
                </a:tc>
                <a:tc>
                  <a:txBody>
                    <a:bodyPr/>
                    <a:lstStyle/>
                    <a:p>
                      <a:r>
                        <a:rPr lang="zh-TW" altLang="en-US" dirty="0"/>
                        <a:t>在融膠設定溫度為</a:t>
                      </a:r>
                      <a:r>
                        <a:rPr lang="en-US" altLang="zh-TW" dirty="0"/>
                        <a:t>189</a:t>
                      </a:r>
                      <a:r>
                        <a:rPr lang="en-US" altLang="zh-TW" dirty="0">
                          <a:latin typeface="Univers" panose="020B0503020202020204" pitchFamily="34" charset="0"/>
                        </a:rPr>
                        <a:t>℃</a:t>
                      </a:r>
                      <a:r>
                        <a:rPr lang="zh-TW" altLang="en-US" dirty="0">
                          <a:latin typeface="Univers" panose="020B0503020202020204" pitchFamily="34" charset="0"/>
                        </a:rPr>
                        <a:t>下</a:t>
                      </a:r>
                      <a:r>
                        <a:rPr lang="zh-TW" altLang="en-US" dirty="0">
                          <a:latin typeface="PMingLiU" panose="02020500000000000000" pitchFamily="18" charset="-120"/>
                          <a:ea typeface="PMingLiU" panose="02020500000000000000" pitchFamily="18" charset="-120"/>
                        </a:rPr>
                        <a:t>，</a:t>
                      </a:r>
                      <a:r>
                        <a:rPr lang="zh-TW" altLang="en-US" sz="1800" dirty="0">
                          <a:latin typeface="新細明體" panose="02020500000000000000" pitchFamily="18" charset="-120"/>
                        </a:rPr>
                        <a:t>升溫很相近約</a:t>
                      </a:r>
                      <a:r>
                        <a:rPr lang="en-US" altLang="zh-TW" sz="1800" dirty="0">
                          <a:latin typeface="新細明體" panose="02020500000000000000" pitchFamily="18" charset="-120"/>
                        </a:rPr>
                        <a:t>14~17</a:t>
                      </a:r>
                      <a:r>
                        <a:rPr lang="en-US" altLang="zh-TW" sz="1800" dirty="0">
                          <a:latin typeface="Univers" panose="020B0503020202020204" pitchFamily="34" charset="0"/>
                        </a:rPr>
                        <a:t>℃</a:t>
                      </a:r>
                      <a:endParaRPr lang="zh-TW" altLang="en-US" dirty="0"/>
                    </a:p>
                  </a:txBody>
                  <a:tcPr/>
                </a:tc>
                <a:extLst>
                  <a:ext uri="{0D108BD9-81ED-4DB2-BD59-A6C34878D82A}">
                    <a16:rowId xmlns:a16="http://schemas.microsoft.com/office/drawing/2014/main" val="2754858311"/>
                  </a:ext>
                </a:extLst>
              </a:tr>
              <a:tr h="370840">
                <a:tc row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latin typeface="新細明體" panose="02020500000000000000" pitchFamily="18" charset="-120"/>
                        </a:rPr>
                        <a:t>充填時的噴嘴處射出壓力峰值</a:t>
                      </a:r>
                      <a:endParaRPr lang="zh-TW" altLang="en-US" dirty="0"/>
                    </a:p>
                  </a:txBody>
                  <a:tcPr anchor="ct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dirty="0"/>
                        <a:t>AS</a:t>
                      </a:r>
                      <a:r>
                        <a:rPr lang="en-US" altLang="zh-TW" sz="1800" dirty="0">
                          <a:latin typeface="Times New Roman" panose="02020603050405020304" pitchFamily="18" charset="0"/>
                          <a:ea typeface="+mn-ea"/>
                          <a:cs typeface="Times New Roman" panose="02020603050405020304" pitchFamily="18" charset="0"/>
                        </a:rPr>
                        <a:t>-3 &gt;</a:t>
                      </a:r>
                      <a:r>
                        <a:rPr lang="en-US" altLang="zh-TW" sz="1800" dirty="0"/>
                        <a:t>AS</a:t>
                      </a:r>
                      <a:r>
                        <a:rPr lang="en-US" altLang="zh-TW" sz="1800" dirty="0">
                          <a:latin typeface="Times New Roman" panose="02020603050405020304" pitchFamily="18" charset="0"/>
                          <a:ea typeface="+mn-ea"/>
                          <a:cs typeface="Times New Roman" panose="02020603050405020304" pitchFamily="18" charset="0"/>
                        </a:rPr>
                        <a:t>-1&gt;</a:t>
                      </a:r>
                      <a:r>
                        <a:rPr lang="en-US" altLang="zh-TW" sz="1800" dirty="0"/>
                        <a:t>AS</a:t>
                      </a:r>
                      <a:r>
                        <a:rPr lang="en-US" altLang="zh-TW" sz="1800" dirty="0">
                          <a:latin typeface="Times New Roman" panose="02020603050405020304" pitchFamily="18" charset="0"/>
                          <a:ea typeface="+mn-ea"/>
                          <a:cs typeface="Times New Roman" panose="02020603050405020304" pitchFamily="18" charset="0"/>
                        </a:rPr>
                        <a:t>-4&gt;</a:t>
                      </a:r>
                      <a:r>
                        <a:rPr lang="en-US" altLang="zh-TW" sz="1800" dirty="0"/>
                        <a:t>AS</a:t>
                      </a:r>
                      <a:r>
                        <a:rPr lang="en-US" altLang="zh-TW" sz="1800" dirty="0">
                          <a:latin typeface="Times New Roman" panose="02020603050405020304" pitchFamily="18" charset="0"/>
                          <a:ea typeface="+mn-ea"/>
                          <a:cs typeface="Times New Roman" panose="02020603050405020304" pitchFamily="18" charset="0"/>
                        </a:rPr>
                        <a:t>-2</a:t>
                      </a:r>
                      <a:endParaRPr lang="zh-TW" altLang="en-US" dirty="0"/>
                    </a:p>
                  </a:txBody>
                  <a:tcPr anchor="ctr"/>
                </a:tc>
                <a:tc hMerge="1">
                  <a:txBody>
                    <a:bodyPr/>
                    <a:lstStyle/>
                    <a:p>
                      <a:endParaRPr lang="zh-TW" altLang="en-US"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tc>
                <a:tc hMerge="1">
                  <a:txBody>
                    <a:bodyPr/>
                    <a:lstStyle/>
                    <a:p>
                      <a:endParaRPr lang="zh-TW" altLang="en-US"/>
                    </a:p>
                  </a:txBody>
                  <a:tcPr/>
                </a:tc>
                <a:tc>
                  <a:txBody>
                    <a:bodyPr/>
                    <a:lstStyle/>
                    <a:p>
                      <a:r>
                        <a:rPr lang="zh-TW" altLang="en-US" dirty="0"/>
                        <a:t>融膠溫度低</a:t>
                      </a:r>
                      <a:r>
                        <a:rPr lang="zh-TW" altLang="en-US" dirty="0">
                          <a:latin typeface="PMingLiU" panose="02020500000000000000" pitchFamily="18" charset="-120"/>
                          <a:ea typeface="PMingLiU" panose="02020500000000000000" pitchFamily="18" charset="-120"/>
                        </a:rPr>
                        <a:t>，</a:t>
                      </a:r>
                      <a:r>
                        <a:rPr lang="zh-TW" altLang="en-US" sz="1800" dirty="0">
                          <a:latin typeface="新細明體" panose="02020500000000000000" pitchFamily="18" charset="-120"/>
                        </a:rPr>
                        <a:t>射出壓力峰值都會較高</a:t>
                      </a:r>
                      <a:r>
                        <a:rPr lang="zh-TW" altLang="en-US" dirty="0">
                          <a:latin typeface="PMingLiU" panose="02020500000000000000" pitchFamily="18" charset="-120"/>
                          <a:ea typeface="PMingLiU" panose="02020500000000000000" pitchFamily="18" charset="-120"/>
                        </a:rPr>
                        <a:t>，但</a:t>
                      </a:r>
                      <a:r>
                        <a:rPr lang="en-US" altLang="zh-TW" dirty="0">
                          <a:latin typeface="PMingLiU" panose="02020500000000000000" pitchFamily="18" charset="-120"/>
                          <a:ea typeface="PMingLiU" panose="02020500000000000000" pitchFamily="18" charset="-120"/>
                        </a:rPr>
                        <a:t>4</a:t>
                      </a:r>
                      <a:r>
                        <a:rPr lang="zh-TW" altLang="en-US" dirty="0">
                          <a:latin typeface="PMingLiU" panose="02020500000000000000" pitchFamily="18" charset="-120"/>
                          <a:ea typeface="PMingLiU" panose="02020500000000000000" pitchFamily="18" charset="-120"/>
                        </a:rPr>
                        <a:t>支</a:t>
                      </a:r>
                      <a:r>
                        <a:rPr lang="en-US" altLang="zh-TW" sz="1800" dirty="0"/>
                        <a:t>AS</a:t>
                      </a:r>
                      <a:r>
                        <a:rPr lang="zh-TW" altLang="en-US" dirty="0">
                          <a:latin typeface="PMingLiU" panose="02020500000000000000" pitchFamily="18" charset="-120"/>
                          <a:ea typeface="PMingLiU" panose="02020500000000000000" pitchFamily="18" charset="-120"/>
                        </a:rPr>
                        <a:t>料次序如左</a:t>
                      </a:r>
                      <a:endParaRPr lang="zh-TW" altLang="en-US" dirty="0"/>
                    </a:p>
                  </a:txBody>
                  <a:tcPr/>
                </a:tc>
                <a:extLst>
                  <a:ext uri="{0D108BD9-81ED-4DB2-BD59-A6C34878D82A}">
                    <a16:rowId xmlns:a16="http://schemas.microsoft.com/office/drawing/2014/main" val="1634552207"/>
                  </a:ext>
                </a:extLst>
              </a:tr>
              <a:tr h="37084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dirty="0"/>
                        <a:t>AS</a:t>
                      </a:r>
                      <a:r>
                        <a:rPr lang="en-US" altLang="zh-TW" sz="1800" dirty="0">
                          <a:latin typeface="Times New Roman" panose="02020603050405020304" pitchFamily="18" charset="0"/>
                          <a:ea typeface="+mn-ea"/>
                          <a:cs typeface="Times New Roman" panose="02020603050405020304" pitchFamily="18" charset="0"/>
                        </a:rPr>
                        <a:t>-1 &gt;</a:t>
                      </a:r>
                      <a:r>
                        <a:rPr lang="en-US" altLang="zh-TW" sz="1800" dirty="0"/>
                        <a:t>AS</a:t>
                      </a:r>
                      <a:r>
                        <a:rPr lang="en-US" altLang="zh-TW" sz="1800" dirty="0">
                          <a:latin typeface="Times New Roman" panose="02020603050405020304" pitchFamily="18" charset="0"/>
                          <a:ea typeface="+mn-ea"/>
                          <a:cs typeface="Times New Roman" panose="02020603050405020304" pitchFamily="18" charset="0"/>
                        </a:rPr>
                        <a:t>-3</a:t>
                      </a:r>
                      <a:r>
                        <a:rPr lang="en-US" altLang="zh-TW" sz="1800" dirty="0">
                          <a:latin typeface="Meiryo" panose="020B0604030504040204" pitchFamily="34" charset="-128"/>
                          <a:ea typeface="Meiryo" panose="020B0604030504040204" pitchFamily="34" charset="-128"/>
                          <a:cs typeface="Times New Roman" panose="02020603050405020304" pitchFamily="18" charset="0"/>
                        </a:rPr>
                        <a:t>≃</a:t>
                      </a:r>
                      <a:r>
                        <a:rPr lang="en-US" altLang="zh-TW" sz="1800" dirty="0"/>
                        <a:t>AS</a:t>
                      </a:r>
                      <a:r>
                        <a:rPr lang="en-US" altLang="zh-TW" sz="1800" dirty="0">
                          <a:latin typeface="Times New Roman" panose="02020603050405020304" pitchFamily="18" charset="0"/>
                          <a:ea typeface="+mn-ea"/>
                          <a:cs typeface="Times New Roman" panose="02020603050405020304" pitchFamily="18" charset="0"/>
                        </a:rPr>
                        <a:t>-2&gt;</a:t>
                      </a:r>
                      <a:r>
                        <a:rPr lang="en-US" altLang="zh-TW" sz="1800" dirty="0"/>
                        <a:t>AS</a:t>
                      </a:r>
                      <a:r>
                        <a:rPr lang="en-US" altLang="zh-TW" sz="1800" dirty="0">
                          <a:latin typeface="Times New Roman" panose="02020603050405020304" pitchFamily="18" charset="0"/>
                          <a:ea typeface="+mn-ea"/>
                          <a:cs typeface="Times New Roman" panose="02020603050405020304" pitchFamily="18" charset="0"/>
                        </a:rPr>
                        <a:t>-4</a:t>
                      </a:r>
                      <a:endParaRPr lang="zh-TW" altLang="en-US" dirty="0"/>
                    </a:p>
                  </a:txBody>
                  <a:tcPr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tc>
                <a:tc hMerge="1">
                  <a:txBody>
                    <a:bodyPr/>
                    <a:lstStyle/>
                    <a:p>
                      <a:endParaRPr lang="zh-TW"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融膠溫度高</a:t>
                      </a:r>
                      <a:r>
                        <a:rPr lang="zh-TW" altLang="en-US" dirty="0">
                          <a:latin typeface="PMingLiU" panose="02020500000000000000" pitchFamily="18" charset="-120"/>
                          <a:ea typeface="PMingLiU" panose="02020500000000000000" pitchFamily="18" charset="-120"/>
                        </a:rPr>
                        <a:t>，</a:t>
                      </a:r>
                      <a:r>
                        <a:rPr lang="zh-TW" altLang="en-US" sz="1800" dirty="0">
                          <a:latin typeface="新細明體" panose="02020500000000000000" pitchFamily="18" charset="-120"/>
                        </a:rPr>
                        <a:t>射出壓力峰值都會較低</a:t>
                      </a:r>
                      <a:r>
                        <a:rPr lang="zh-TW" altLang="en-US" dirty="0">
                          <a:latin typeface="PMingLiU" panose="02020500000000000000" pitchFamily="18" charset="-120"/>
                          <a:ea typeface="PMingLiU" panose="02020500000000000000" pitchFamily="18" charset="-120"/>
                        </a:rPr>
                        <a:t>，但</a:t>
                      </a:r>
                      <a:r>
                        <a:rPr lang="en-US" altLang="zh-TW" dirty="0">
                          <a:latin typeface="PMingLiU" panose="02020500000000000000" pitchFamily="18" charset="-120"/>
                          <a:ea typeface="PMingLiU" panose="02020500000000000000" pitchFamily="18" charset="-120"/>
                        </a:rPr>
                        <a:t>4</a:t>
                      </a:r>
                      <a:r>
                        <a:rPr lang="zh-TW" altLang="en-US" dirty="0">
                          <a:latin typeface="PMingLiU" panose="02020500000000000000" pitchFamily="18" charset="-120"/>
                          <a:ea typeface="PMingLiU" panose="02020500000000000000" pitchFamily="18" charset="-120"/>
                        </a:rPr>
                        <a:t>支</a:t>
                      </a:r>
                      <a:r>
                        <a:rPr lang="en-US" altLang="zh-TW" sz="1800" dirty="0"/>
                        <a:t>AS</a:t>
                      </a:r>
                      <a:r>
                        <a:rPr lang="zh-TW" altLang="en-US" dirty="0">
                          <a:latin typeface="PMingLiU" panose="02020500000000000000" pitchFamily="18" charset="-120"/>
                          <a:ea typeface="PMingLiU" panose="02020500000000000000" pitchFamily="18" charset="-120"/>
                        </a:rPr>
                        <a:t>料次序如左</a:t>
                      </a:r>
                      <a:endParaRPr lang="zh-TW" altLang="en-US" dirty="0"/>
                    </a:p>
                  </a:txBody>
                  <a:tcPr/>
                </a:tc>
                <a:extLst>
                  <a:ext uri="{0D108BD9-81ED-4DB2-BD59-A6C34878D82A}">
                    <a16:rowId xmlns:a16="http://schemas.microsoft.com/office/drawing/2014/main" val="1912475982"/>
                  </a:ext>
                </a:extLst>
              </a:tr>
              <a:tr h="45720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nchor="ct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dirty="0"/>
                        <a:t>AS</a:t>
                      </a:r>
                      <a:r>
                        <a:rPr lang="en-US" altLang="zh-TW" sz="1800" dirty="0">
                          <a:latin typeface="Times New Roman" panose="02020603050405020304" pitchFamily="18" charset="0"/>
                          <a:ea typeface="+mn-ea"/>
                          <a:cs typeface="Times New Roman" panose="02020603050405020304" pitchFamily="18" charset="0"/>
                        </a:rPr>
                        <a:t>-4 &gt;</a:t>
                      </a:r>
                      <a:r>
                        <a:rPr lang="en-US" altLang="zh-TW" sz="1800" dirty="0"/>
                        <a:t>AS</a:t>
                      </a:r>
                      <a:r>
                        <a:rPr lang="en-US" altLang="zh-TW" sz="1800" dirty="0">
                          <a:latin typeface="Times New Roman" panose="02020603050405020304" pitchFamily="18" charset="0"/>
                          <a:ea typeface="+mn-ea"/>
                          <a:cs typeface="Times New Roman" panose="02020603050405020304" pitchFamily="18" charset="0"/>
                        </a:rPr>
                        <a:t>-2</a:t>
                      </a:r>
                      <a:r>
                        <a:rPr lang="en-US" altLang="zh-TW" sz="1800" dirty="0">
                          <a:latin typeface="Meiryo" panose="020B0604030504040204" pitchFamily="34" charset="-128"/>
                          <a:ea typeface="Meiryo" panose="020B0604030504040204" pitchFamily="34" charset="-128"/>
                          <a:cs typeface="Times New Roman" panose="02020603050405020304" pitchFamily="18" charset="0"/>
                        </a:rPr>
                        <a:t>≃</a:t>
                      </a:r>
                      <a:r>
                        <a:rPr lang="en-US" altLang="zh-TW" sz="1800" dirty="0"/>
                        <a:t>AS</a:t>
                      </a:r>
                      <a:r>
                        <a:rPr lang="en-US" altLang="zh-TW" sz="1800" dirty="0">
                          <a:latin typeface="Times New Roman" panose="02020603050405020304" pitchFamily="18" charset="0"/>
                          <a:ea typeface="+mn-ea"/>
                          <a:cs typeface="Times New Roman" panose="02020603050405020304" pitchFamily="18" charset="0"/>
                        </a:rPr>
                        <a:t>-1&gt;</a:t>
                      </a:r>
                      <a:r>
                        <a:rPr lang="en-US" altLang="zh-TW" sz="1800" dirty="0"/>
                        <a:t>AS</a:t>
                      </a:r>
                      <a:r>
                        <a:rPr lang="en-US" altLang="zh-TW" sz="1800" dirty="0">
                          <a:latin typeface="Times New Roman" panose="02020603050405020304" pitchFamily="18" charset="0"/>
                          <a:ea typeface="+mn-ea"/>
                          <a:cs typeface="Times New Roman" panose="02020603050405020304" pitchFamily="18" charset="0"/>
                        </a:rPr>
                        <a:t>-3</a:t>
                      </a:r>
                      <a:endParaRPr lang="zh-TW" altLang="en-US" dirty="0"/>
                    </a:p>
                  </a:txBody>
                  <a:tcPr anchor="ctr"/>
                </a:tc>
                <a:tc hMerge="1">
                  <a:txBody>
                    <a:bodyPr/>
                    <a:lstStyle/>
                    <a:p>
                      <a:endParaRPr lang="zh-TW" altLang="en-US"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tc>
                <a:tc hMerge="1">
                  <a:txBody>
                    <a:bodyPr/>
                    <a:lstStyle/>
                    <a:p>
                      <a:endParaRPr lang="zh-TW"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射速提高</a:t>
                      </a:r>
                      <a:r>
                        <a:rPr lang="zh-TW" altLang="en-US" dirty="0">
                          <a:latin typeface="PMingLiU" panose="02020500000000000000" pitchFamily="18" charset="-120"/>
                          <a:ea typeface="PMingLiU" panose="02020500000000000000" pitchFamily="18" charset="-120"/>
                        </a:rPr>
                        <a:t>，</a:t>
                      </a:r>
                      <a:r>
                        <a:rPr lang="zh-TW" altLang="en-US" sz="1800" dirty="0">
                          <a:latin typeface="新細明體" panose="02020500000000000000" pitchFamily="18" charset="-120"/>
                        </a:rPr>
                        <a:t>充填時的射出壓力峰值均下降</a:t>
                      </a:r>
                      <a:r>
                        <a:rPr lang="zh-TW" altLang="en-US" dirty="0">
                          <a:latin typeface="PMingLiU" panose="02020500000000000000" pitchFamily="18" charset="-120"/>
                          <a:ea typeface="PMingLiU" panose="02020500000000000000" pitchFamily="18" charset="-120"/>
                        </a:rPr>
                        <a:t>，但</a:t>
                      </a:r>
                      <a:r>
                        <a:rPr lang="en-US" altLang="zh-TW" dirty="0">
                          <a:latin typeface="PMingLiU" panose="02020500000000000000" pitchFamily="18" charset="-120"/>
                          <a:ea typeface="PMingLiU" panose="02020500000000000000" pitchFamily="18" charset="-120"/>
                        </a:rPr>
                        <a:t>4</a:t>
                      </a:r>
                      <a:r>
                        <a:rPr lang="zh-TW" altLang="en-US" dirty="0">
                          <a:latin typeface="PMingLiU" panose="02020500000000000000" pitchFamily="18" charset="-120"/>
                          <a:ea typeface="PMingLiU" panose="02020500000000000000" pitchFamily="18" charset="-120"/>
                        </a:rPr>
                        <a:t>支</a:t>
                      </a:r>
                      <a:r>
                        <a:rPr lang="en-US" altLang="zh-TW" sz="1800" dirty="0"/>
                        <a:t>AS</a:t>
                      </a:r>
                      <a:r>
                        <a:rPr lang="zh-TW" altLang="en-US" dirty="0">
                          <a:latin typeface="PMingLiU" panose="02020500000000000000" pitchFamily="18" charset="-120"/>
                          <a:ea typeface="PMingLiU" panose="02020500000000000000" pitchFamily="18" charset="-120"/>
                        </a:rPr>
                        <a:t>料次序如左，</a:t>
                      </a:r>
                      <a:endParaRPr lang="zh-TW" altLang="en-US" dirty="0"/>
                    </a:p>
                  </a:txBody>
                  <a:tcPr/>
                </a:tc>
                <a:extLst>
                  <a:ext uri="{0D108BD9-81ED-4DB2-BD59-A6C34878D82A}">
                    <a16:rowId xmlns:a16="http://schemas.microsoft.com/office/drawing/2014/main" val="3448409664"/>
                  </a:ext>
                </a:extLst>
              </a:tr>
              <a:tr h="457200">
                <a:tc vMerge="1">
                  <a:txBody>
                    <a:bodyPr/>
                    <a:lstStyle/>
                    <a:p>
                      <a:endParaRPr lang="zh-TW" altLang="en-US"/>
                    </a:p>
                  </a:txBody>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dirty="0"/>
                        <a:t>AS</a:t>
                      </a:r>
                      <a:r>
                        <a:rPr lang="en-US" altLang="zh-TW" sz="1800" dirty="0">
                          <a:latin typeface="Times New Roman" panose="02020603050405020304" pitchFamily="18" charset="0"/>
                          <a:ea typeface="+mn-ea"/>
                          <a:cs typeface="Times New Roman" panose="02020603050405020304" pitchFamily="18" charset="0"/>
                        </a:rPr>
                        <a:t>-1 &gt;</a:t>
                      </a:r>
                      <a:r>
                        <a:rPr lang="en-US" altLang="zh-TW" sz="1800" dirty="0"/>
                        <a:t>AS</a:t>
                      </a:r>
                      <a:r>
                        <a:rPr lang="en-US" altLang="zh-TW" sz="1800" dirty="0">
                          <a:latin typeface="Times New Roman" panose="02020603050405020304" pitchFamily="18" charset="0"/>
                          <a:ea typeface="+mn-ea"/>
                          <a:cs typeface="Times New Roman" panose="02020603050405020304" pitchFamily="18" charset="0"/>
                        </a:rPr>
                        <a:t>-3</a:t>
                      </a:r>
                      <a:r>
                        <a:rPr lang="en-US" altLang="zh-TW" sz="1800" dirty="0">
                          <a:latin typeface="Meiryo" panose="020B0604030504040204" pitchFamily="34" charset="-128"/>
                          <a:ea typeface="Meiryo" panose="020B0604030504040204" pitchFamily="34" charset="-128"/>
                          <a:cs typeface="Times New Roman" panose="02020603050405020304" pitchFamily="18" charset="0"/>
                        </a:rPr>
                        <a:t>≃</a:t>
                      </a:r>
                      <a:r>
                        <a:rPr lang="en-US" altLang="zh-TW" sz="1800" dirty="0"/>
                        <a:t>AS</a:t>
                      </a:r>
                      <a:r>
                        <a:rPr lang="en-US" altLang="zh-TW" sz="1800" dirty="0">
                          <a:latin typeface="Times New Roman" panose="02020603050405020304" pitchFamily="18" charset="0"/>
                          <a:ea typeface="+mn-ea"/>
                          <a:cs typeface="Times New Roman" panose="02020603050405020304" pitchFamily="18" charset="0"/>
                        </a:rPr>
                        <a:t>-2&gt;</a:t>
                      </a:r>
                      <a:r>
                        <a:rPr lang="en-US" altLang="zh-TW" sz="1800" dirty="0"/>
                        <a:t>AS</a:t>
                      </a:r>
                      <a:r>
                        <a:rPr lang="en-US" altLang="zh-TW" sz="1800" dirty="0">
                          <a:latin typeface="Times New Roman" panose="02020603050405020304" pitchFamily="18" charset="0"/>
                          <a:ea typeface="+mn-ea"/>
                          <a:cs typeface="Times New Roman" panose="02020603050405020304" pitchFamily="18" charset="0"/>
                        </a:rPr>
                        <a:t>-4</a:t>
                      </a:r>
                      <a:endParaRPr lang="zh-TW" altLang="en-US" dirty="0"/>
                    </a:p>
                  </a:txBody>
                  <a:tcPr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射速較慢時</a:t>
                      </a:r>
                      <a:r>
                        <a:rPr lang="zh-TW" altLang="en-US" dirty="0">
                          <a:latin typeface="PMingLiU" panose="02020500000000000000" pitchFamily="18" charset="-120"/>
                          <a:ea typeface="PMingLiU" panose="02020500000000000000" pitchFamily="18" charset="-120"/>
                        </a:rPr>
                        <a:t>，</a:t>
                      </a:r>
                      <a:r>
                        <a:rPr lang="zh-TW" altLang="en-US" sz="1800" dirty="0">
                          <a:latin typeface="新細明體" panose="02020500000000000000" pitchFamily="18" charset="-120"/>
                        </a:rPr>
                        <a:t>射出壓力峰值差異不大</a:t>
                      </a:r>
                      <a:endParaRPr lang="zh-TW" altLang="en-US" dirty="0"/>
                    </a:p>
                  </a:txBody>
                  <a:tcPr/>
                </a:tc>
                <a:extLst>
                  <a:ext uri="{0D108BD9-81ED-4DB2-BD59-A6C34878D82A}">
                    <a16:rowId xmlns:a16="http://schemas.microsoft.com/office/drawing/2014/main" val="3035763147"/>
                  </a:ext>
                </a:extLst>
              </a:tr>
              <a:tr h="45720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latin typeface="新細明體" panose="02020500000000000000" pitchFamily="18" charset="-120"/>
                        </a:rPr>
                        <a:t>保壓過程的的模穴內壓力峰值及持壓壓力</a:t>
                      </a:r>
                      <a:endParaRPr lang="zh-TW" altLang="en-US" dirty="0"/>
                    </a:p>
                  </a:txBody>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dirty="0"/>
                        <a:t>AS</a:t>
                      </a:r>
                      <a:r>
                        <a:rPr lang="en-US" altLang="zh-TW" sz="1800" dirty="0">
                          <a:latin typeface="Times New Roman" panose="02020603050405020304" pitchFamily="18" charset="0"/>
                          <a:ea typeface="+mn-ea"/>
                          <a:cs typeface="Times New Roman" panose="02020603050405020304" pitchFamily="18" charset="0"/>
                        </a:rPr>
                        <a:t>-4 &gt;</a:t>
                      </a:r>
                      <a:r>
                        <a:rPr lang="en-US" altLang="zh-TW" sz="1800" dirty="0"/>
                        <a:t>AS</a:t>
                      </a:r>
                      <a:r>
                        <a:rPr lang="en-US" altLang="zh-TW" sz="1800" dirty="0">
                          <a:latin typeface="Times New Roman" panose="02020603050405020304" pitchFamily="18" charset="0"/>
                          <a:ea typeface="+mn-ea"/>
                          <a:cs typeface="Times New Roman" panose="02020603050405020304" pitchFamily="18" charset="0"/>
                        </a:rPr>
                        <a:t>-2&gt;</a:t>
                      </a:r>
                      <a:r>
                        <a:rPr lang="en-US" altLang="zh-TW" sz="1800" dirty="0"/>
                        <a:t>AS</a:t>
                      </a:r>
                      <a:r>
                        <a:rPr lang="en-US" altLang="zh-TW" sz="1800" dirty="0">
                          <a:latin typeface="Times New Roman" panose="02020603050405020304" pitchFamily="18" charset="0"/>
                          <a:ea typeface="+mn-ea"/>
                          <a:cs typeface="Times New Roman" panose="02020603050405020304" pitchFamily="18" charset="0"/>
                        </a:rPr>
                        <a:t>-1&gt;</a:t>
                      </a:r>
                      <a:r>
                        <a:rPr lang="en-US" altLang="zh-TW" sz="1800" dirty="0"/>
                        <a:t>AS</a:t>
                      </a:r>
                      <a:r>
                        <a:rPr lang="en-US" altLang="zh-TW" sz="1800" dirty="0">
                          <a:latin typeface="Times New Roman" panose="02020603050405020304" pitchFamily="18" charset="0"/>
                          <a:ea typeface="+mn-ea"/>
                          <a:cs typeface="Times New Roman" panose="02020603050405020304" pitchFamily="18" charset="0"/>
                        </a:rPr>
                        <a:t>-3</a:t>
                      </a:r>
                      <a:endParaRPr lang="zh-TW" altLang="en-US" dirty="0"/>
                    </a:p>
                  </a:txBody>
                  <a:tcPr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tc>
                <a:tc hMerge="1">
                  <a:txBody>
                    <a:bodyPr/>
                    <a:lstStyle/>
                    <a:p>
                      <a:endParaRPr lang="zh-TW"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融膠溫度低</a:t>
                      </a:r>
                      <a:r>
                        <a:rPr lang="zh-TW" altLang="en-US" dirty="0">
                          <a:latin typeface="PMingLiU" panose="02020500000000000000" pitchFamily="18" charset="-120"/>
                          <a:ea typeface="PMingLiU" panose="02020500000000000000" pitchFamily="18" charset="-120"/>
                        </a:rPr>
                        <a:t>，</a:t>
                      </a:r>
                      <a:r>
                        <a:rPr lang="zh-TW" altLang="en-US" sz="1800" dirty="0">
                          <a:latin typeface="新細明體" panose="02020500000000000000" pitchFamily="18" charset="-120"/>
                        </a:rPr>
                        <a:t>模穴內壓力值都會較低</a:t>
                      </a:r>
                      <a:r>
                        <a:rPr lang="zh-TW" altLang="en-US" dirty="0">
                          <a:latin typeface="PMingLiU" panose="02020500000000000000" pitchFamily="18" charset="-120"/>
                          <a:ea typeface="PMingLiU" panose="02020500000000000000" pitchFamily="18" charset="-120"/>
                        </a:rPr>
                        <a:t>，</a:t>
                      </a:r>
                      <a:r>
                        <a:rPr lang="en-US" altLang="zh-TW" dirty="0">
                          <a:latin typeface="PMingLiU" panose="02020500000000000000" pitchFamily="18" charset="-120"/>
                          <a:ea typeface="PMingLiU" panose="02020500000000000000" pitchFamily="18" charset="-120"/>
                        </a:rPr>
                        <a:t>4</a:t>
                      </a:r>
                      <a:r>
                        <a:rPr lang="zh-TW" altLang="en-US" dirty="0">
                          <a:latin typeface="PMingLiU" panose="02020500000000000000" pitchFamily="18" charset="-120"/>
                          <a:ea typeface="PMingLiU" panose="02020500000000000000" pitchFamily="18" charset="-120"/>
                        </a:rPr>
                        <a:t>支</a:t>
                      </a:r>
                      <a:r>
                        <a:rPr lang="en-US" altLang="zh-TW" sz="1800" dirty="0"/>
                        <a:t>AS</a:t>
                      </a:r>
                      <a:r>
                        <a:rPr lang="zh-TW" altLang="en-US" dirty="0">
                          <a:latin typeface="PMingLiU" panose="02020500000000000000" pitchFamily="18" charset="-120"/>
                          <a:ea typeface="PMingLiU" panose="02020500000000000000" pitchFamily="18" charset="-120"/>
                        </a:rPr>
                        <a:t>料次序如左</a:t>
                      </a:r>
                      <a:endParaRPr lang="en-US" altLang="zh-TW" dirty="0">
                        <a:latin typeface="PMingLiU" panose="02020500000000000000" pitchFamily="18" charset="-120"/>
                        <a:ea typeface="PMingLiU" panose="02020500000000000000" pitchFamily="18"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latin typeface="PMingLiU" panose="02020500000000000000" pitchFamily="18" charset="-120"/>
                          <a:ea typeface="PMingLiU" panose="02020500000000000000" pitchFamily="18" charset="-120"/>
                        </a:rPr>
                        <a:t>射出速度對</a:t>
                      </a:r>
                      <a:r>
                        <a:rPr lang="zh-TW" altLang="en-US" sz="1800" dirty="0">
                          <a:latin typeface="新細明體" panose="02020500000000000000" pitchFamily="18" charset="-120"/>
                        </a:rPr>
                        <a:t>模穴內壓力影響比較不明顯</a:t>
                      </a:r>
                      <a:endParaRPr lang="zh-TW" altLang="en-US" dirty="0"/>
                    </a:p>
                  </a:txBody>
                  <a:tcPr/>
                </a:tc>
                <a:extLst>
                  <a:ext uri="{0D108BD9-81ED-4DB2-BD59-A6C34878D82A}">
                    <a16:rowId xmlns:a16="http://schemas.microsoft.com/office/drawing/2014/main" val="1441264505"/>
                  </a:ext>
                </a:extLst>
              </a:tr>
              <a:tr h="568698">
                <a:tc vMerge="1">
                  <a:txBody>
                    <a:bodyPr/>
                    <a:lstStyle/>
                    <a:p>
                      <a:endParaRPr lang="zh-TW" altLang="en-US"/>
                    </a:p>
                  </a:txBody>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dirty="0"/>
                        <a:t>AS</a:t>
                      </a:r>
                      <a:r>
                        <a:rPr lang="en-US" altLang="zh-TW" sz="1800" dirty="0">
                          <a:latin typeface="Times New Roman" panose="02020603050405020304" pitchFamily="18" charset="0"/>
                          <a:ea typeface="+mn-ea"/>
                          <a:cs typeface="Times New Roman" panose="02020603050405020304" pitchFamily="18" charset="0"/>
                        </a:rPr>
                        <a:t>-4 &gt;</a:t>
                      </a:r>
                      <a:r>
                        <a:rPr lang="en-US" altLang="zh-TW" sz="1800" dirty="0"/>
                        <a:t>AS</a:t>
                      </a:r>
                      <a:r>
                        <a:rPr lang="en-US" altLang="zh-TW" sz="1800" dirty="0">
                          <a:latin typeface="Times New Roman" panose="02020603050405020304" pitchFamily="18" charset="0"/>
                          <a:ea typeface="+mn-ea"/>
                          <a:cs typeface="Times New Roman" panose="02020603050405020304" pitchFamily="18" charset="0"/>
                        </a:rPr>
                        <a:t>-2&gt;</a:t>
                      </a:r>
                      <a:r>
                        <a:rPr lang="en-US" altLang="zh-TW" sz="1800" dirty="0"/>
                        <a:t>AS</a:t>
                      </a:r>
                      <a:r>
                        <a:rPr lang="en-US" altLang="zh-TW" sz="1800" dirty="0">
                          <a:latin typeface="Times New Roman" panose="02020603050405020304" pitchFamily="18" charset="0"/>
                          <a:ea typeface="+mn-ea"/>
                          <a:cs typeface="Times New Roman" panose="02020603050405020304" pitchFamily="18" charset="0"/>
                        </a:rPr>
                        <a:t>-1&gt;</a:t>
                      </a:r>
                      <a:r>
                        <a:rPr lang="en-US" altLang="zh-TW" sz="1800" dirty="0"/>
                        <a:t>AS</a:t>
                      </a:r>
                      <a:r>
                        <a:rPr lang="en-US" altLang="zh-TW" sz="1800" dirty="0">
                          <a:latin typeface="Times New Roman" panose="02020603050405020304" pitchFamily="18" charset="0"/>
                          <a:ea typeface="+mn-ea"/>
                          <a:cs typeface="Times New Roman" panose="02020603050405020304" pitchFamily="18" charset="0"/>
                        </a:rPr>
                        <a:t>-3</a:t>
                      </a:r>
                      <a:endParaRPr lang="zh-TW" altLang="en-US" dirty="0"/>
                    </a:p>
                  </a:txBody>
                  <a:tcPr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融膠溫度高</a:t>
                      </a:r>
                      <a:r>
                        <a:rPr lang="zh-TW" altLang="en-US" dirty="0">
                          <a:latin typeface="PMingLiU" panose="02020500000000000000" pitchFamily="18" charset="-120"/>
                          <a:ea typeface="PMingLiU" panose="02020500000000000000" pitchFamily="18" charset="-120"/>
                        </a:rPr>
                        <a:t>，</a:t>
                      </a:r>
                      <a:r>
                        <a:rPr lang="zh-TW" altLang="en-US" sz="1800" dirty="0">
                          <a:latin typeface="新細明體" panose="02020500000000000000" pitchFamily="18" charset="-120"/>
                        </a:rPr>
                        <a:t>模穴內壓力值都會較高</a:t>
                      </a:r>
                      <a:r>
                        <a:rPr lang="zh-TW" altLang="en-US" dirty="0">
                          <a:latin typeface="PMingLiU" panose="02020500000000000000" pitchFamily="18" charset="-120"/>
                          <a:ea typeface="PMingLiU" panose="02020500000000000000" pitchFamily="18" charset="-120"/>
                        </a:rPr>
                        <a:t>，</a:t>
                      </a:r>
                      <a:r>
                        <a:rPr lang="en-US" altLang="zh-TW" dirty="0">
                          <a:latin typeface="PMingLiU" panose="02020500000000000000" pitchFamily="18" charset="-120"/>
                          <a:ea typeface="PMingLiU" panose="02020500000000000000" pitchFamily="18" charset="-120"/>
                        </a:rPr>
                        <a:t>4</a:t>
                      </a:r>
                      <a:r>
                        <a:rPr lang="zh-TW" altLang="en-US" dirty="0">
                          <a:latin typeface="PMingLiU" panose="02020500000000000000" pitchFamily="18" charset="-120"/>
                          <a:ea typeface="PMingLiU" panose="02020500000000000000" pitchFamily="18" charset="-120"/>
                        </a:rPr>
                        <a:t>支</a:t>
                      </a:r>
                      <a:r>
                        <a:rPr lang="en-US" altLang="zh-TW" sz="1800" dirty="0"/>
                        <a:t>AS</a:t>
                      </a:r>
                      <a:r>
                        <a:rPr lang="zh-TW" altLang="en-US" dirty="0">
                          <a:latin typeface="PMingLiU" panose="02020500000000000000" pitchFamily="18" charset="-120"/>
                          <a:ea typeface="PMingLiU" panose="02020500000000000000" pitchFamily="18" charset="-120"/>
                        </a:rPr>
                        <a:t>料次序如左</a:t>
                      </a:r>
                      <a:endParaRPr lang="zh-TW" altLang="en-US" dirty="0"/>
                    </a:p>
                  </a:txBody>
                  <a:tcPr/>
                </a:tc>
                <a:extLst>
                  <a:ext uri="{0D108BD9-81ED-4DB2-BD59-A6C34878D82A}">
                    <a16:rowId xmlns:a16="http://schemas.microsoft.com/office/drawing/2014/main" val="2669394639"/>
                  </a:ext>
                </a:extLst>
              </a:tr>
              <a:tr h="370840">
                <a:tc>
                  <a:txBody>
                    <a:bodyPr/>
                    <a:lstStyle/>
                    <a:p>
                      <a:r>
                        <a:rPr lang="zh-TW" altLang="en-US" dirty="0"/>
                        <a:t>重量</a:t>
                      </a:r>
                    </a:p>
                  </a:txBody>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dirty="0"/>
                        <a:t>AS</a:t>
                      </a:r>
                      <a:r>
                        <a:rPr lang="en-US" altLang="zh-TW" sz="1800" dirty="0">
                          <a:latin typeface="Times New Roman" panose="02020603050405020304" pitchFamily="18" charset="0"/>
                          <a:ea typeface="+mn-ea"/>
                          <a:cs typeface="Times New Roman" panose="02020603050405020304" pitchFamily="18" charset="0"/>
                        </a:rPr>
                        <a:t>-1 </a:t>
                      </a:r>
                      <a:r>
                        <a:rPr lang="en-US" altLang="zh-TW" sz="1800" dirty="0">
                          <a:latin typeface="Meiryo" panose="020B0604030504040204" pitchFamily="34" charset="-128"/>
                          <a:ea typeface="Meiryo" panose="020B0604030504040204" pitchFamily="34" charset="-128"/>
                          <a:cs typeface="Times New Roman" panose="02020603050405020304" pitchFamily="18" charset="0"/>
                        </a:rPr>
                        <a:t>≃</a:t>
                      </a:r>
                      <a:r>
                        <a:rPr lang="en-US" altLang="zh-TW" sz="1800" dirty="0"/>
                        <a:t>AS</a:t>
                      </a:r>
                      <a:r>
                        <a:rPr lang="en-US" altLang="zh-TW" sz="1800" dirty="0">
                          <a:latin typeface="Times New Roman" panose="02020603050405020304" pitchFamily="18" charset="0"/>
                          <a:ea typeface="+mn-ea"/>
                          <a:cs typeface="Times New Roman" panose="02020603050405020304" pitchFamily="18" charset="0"/>
                        </a:rPr>
                        <a:t>-4 &gt; </a:t>
                      </a:r>
                      <a:r>
                        <a:rPr lang="en-US" altLang="zh-TW" sz="1800" dirty="0"/>
                        <a:t>AS</a:t>
                      </a:r>
                      <a:r>
                        <a:rPr lang="en-US" altLang="zh-TW" sz="1800" dirty="0">
                          <a:latin typeface="Times New Roman" panose="02020603050405020304" pitchFamily="18" charset="0"/>
                          <a:ea typeface="+mn-ea"/>
                          <a:cs typeface="Times New Roman" panose="02020603050405020304" pitchFamily="18" charset="0"/>
                        </a:rPr>
                        <a:t>-2</a:t>
                      </a:r>
                      <a:r>
                        <a:rPr lang="en-US" altLang="zh-TW" sz="1800" dirty="0">
                          <a:latin typeface="Meiryo" panose="020B0604030504040204" pitchFamily="34" charset="-128"/>
                          <a:ea typeface="Meiryo" panose="020B0604030504040204" pitchFamily="34" charset="-128"/>
                          <a:cs typeface="Times New Roman" panose="02020603050405020304" pitchFamily="18" charset="0"/>
                        </a:rPr>
                        <a:t>≃</a:t>
                      </a:r>
                      <a:r>
                        <a:rPr lang="en-US" altLang="zh-TW" sz="1800" dirty="0"/>
                        <a:t>AS</a:t>
                      </a:r>
                      <a:r>
                        <a:rPr lang="en-US" altLang="zh-TW" sz="1800" dirty="0">
                          <a:latin typeface="Times New Roman" panose="02020603050405020304" pitchFamily="18" charset="0"/>
                          <a:ea typeface="+mn-ea"/>
                          <a:cs typeface="Times New Roman" panose="02020603050405020304" pitchFamily="18" charset="0"/>
                        </a:rPr>
                        <a:t>-3</a:t>
                      </a:r>
                      <a:endParaRPr lang="zh-TW" altLang="en-US" dirty="0"/>
                    </a:p>
                  </a:txBody>
                  <a:tcPr/>
                </a:tc>
                <a:tc hMerge="1">
                  <a:txBody>
                    <a:bodyPr/>
                    <a:lstStyle/>
                    <a:p>
                      <a:endParaRPr lang="zh-TW" altLang="en-US"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tc>
                <a:tc hMerge="1">
                  <a:txBody>
                    <a:bodyPr/>
                    <a:lstStyle/>
                    <a:p>
                      <a:endParaRPr lang="zh-TW" altLang="en-US"/>
                    </a:p>
                  </a:txBody>
                  <a:tcPr/>
                </a:tc>
                <a:tc>
                  <a:txBody>
                    <a:bodyPr/>
                    <a:lstStyle/>
                    <a:p>
                      <a:endParaRPr lang="zh-TW" altLang="en-US" dirty="0"/>
                    </a:p>
                  </a:txBody>
                  <a:tcPr/>
                </a:tc>
                <a:extLst>
                  <a:ext uri="{0D108BD9-81ED-4DB2-BD59-A6C34878D82A}">
                    <a16:rowId xmlns:a16="http://schemas.microsoft.com/office/drawing/2014/main" val="986452731"/>
                  </a:ext>
                </a:extLst>
              </a:tr>
            </a:tbl>
          </a:graphicData>
        </a:graphic>
      </p:graphicFrame>
    </p:spTree>
    <p:extLst>
      <p:ext uri="{BB962C8B-B14F-4D97-AF65-F5344CB8AC3E}">
        <p14:creationId xmlns:p14="http://schemas.microsoft.com/office/powerpoint/2010/main" val="18866674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250E3C5-4251-4A1D-8559-02EB640400FB}"/>
              </a:ext>
            </a:extLst>
          </p:cNvPr>
          <p:cNvSpPr>
            <a:spLocks noGrp="1"/>
          </p:cNvSpPr>
          <p:nvPr>
            <p:ph type="title"/>
          </p:nvPr>
        </p:nvSpPr>
        <p:spPr>
          <a:xfrm>
            <a:off x="949568" y="365126"/>
            <a:ext cx="10404231" cy="537552"/>
          </a:xfrm>
        </p:spPr>
        <p:txBody>
          <a:bodyPr>
            <a:normAutofit fontScale="90000"/>
          </a:bodyPr>
          <a:lstStyle/>
          <a:p>
            <a:pPr algn="ctr"/>
            <a:r>
              <a:rPr lang="zh-TW" altLang="en-US" dirty="0"/>
              <a:t>數據分析說明</a:t>
            </a:r>
          </a:p>
        </p:txBody>
      </p:sp>
      <p:sp>
        <p:nvSpPr>
          <p:cNvPr id="3" name="內容版面配置區 2">
            <a:extLst>
              <a:ext uri="{FF2B5EF4-FFF2-40B4-BE49-F238E27FC236}">
                <a16:creationId xmlns:a16="http://schemas.microsoft.com/office/drawing/2014/main" id="{85F6A768-6DAB-4C4E-BE09-8965DFF3E9F4}"/>
              </a:ext>
            </a:extLst>
          </p:cNvPr>
          <p:cNvSpPr>
            <a:spLocks noGrp="1"/>
          </p:cNvSpPr>
          <p:nvPr>
            <p:ph idx="1"/>
          </p:nvPr>
        </p:nvSpPr>
        <p:spPr>
          <a:xfrm>
            <a:off x="838199" y="1055076"/>
            <a:ext cx="10723179" cy="5673969"/>
          </a:xfrm>
        </p:spPr>
        <p:txBody>
          <a:bodyPr>
            <a:normAutofit/>
          </a:bodyPr>
          <a:lstStyle/>
          <a:p>
            <a:pPr>
              <a:lnSpc>
                <a:spcPct val="100000"/>
              </a:lnSpc>
              <a:spcBef>
                <a:spcPts val="0"/>
              </a:spcBef>
              <a:buFont typeface="Wingdings" panose="05000000000000000000" pitchFamily="2" charset="2"/>
              <a:buChar char="n"/>
            </a:pPr>
            <a:r>
              <a:rPr lang="zh-TW" altLang="en-US" sz="2400" dirty="0"/>
              <a:t>在射出充填階段</a:t>
            </a:r>
            <a:r>
              <a:rPr lang="zh-TW" altLang="en-US" sz="2400" dirty="0">
                <a:latin typeface="PMingLiU" panose="02020500000000000000" pitchFamily="18" charset="-120"/>
                <a:ea typeface="PMingLiU" panose="02020500000000000000" pitchFamily="18" charset="-120"/>
              </a:rPr>
              <a:t>，射出機螺桿前進擠壓融膠，使融膠增壓並通過噴嘴及流道射入模穴，主要的關鍵是融膠的流動性</a:t>
            </a:r>
            <a:r>
              <a:rPr lang="en-US" altLang="zh-TW" sz="2400" dirty="0">
                <a:latin typeface="PMingLiU" panose="02020500000000000000" pitchFamily="18" charset="-120"/>
                <a:ea typeface="PMingLiU" panose="02020500000000000000" pitchFamily="18" charset="-120"/>
              </a:rPr>
              <a:t>(</a:t>
            </a:r>
            <a:r>
              <a:rPr lang="en-US" altLang="zh-TW" sz="2400" dirty="0" err="1">
                <a:latin typeface="PMingLiU" panose="02020500000000000000" pitchFamily="18" charset="-120"/>
                <a:ea typeface="PMingLiU" panose="02020500000000000000" pitchFamily="18" charset="-120"/>
              </a:rPr>
              <a:t>ie</a:t>
            </a:r>
            <a:r>
              <a:rPr lang="en-US" altLang="zh-TW" sz="2400" dirty="0">
                <a:latin typeface="PMingLiU" panose="02020500000000000000" pitchFamily="18" charset="-120"/>
                <a:ea typeface="PMingLiU" panose="02020500000000000000" pitchFamily="18" charset="-120"/>
              </a:rPr>
              <a:t>. </a:t>
            </a:r>
            <a:r>
              <a:rPr lang="zh-TW" altLang="en-US" sz="2400" dirty="0">
                <a:latin typeface="PMingLiU" panose="02020500000000000000" pitchFamily="18" charset="-120"/>
                <a:ea typeface="PMingLiU" panose="02020500000000000000" pitchFamily="18" charset="-120"/>
              </a:rPr>
              <a:t>黏度</a:t>
            </a:r>
            <a:r>
              <a:rPr lang="en-US" altLang="zh-TW" sz="2400" dirty="0">
                <a:latin typeface="PMingLiU" panose="02020500000000000000" pitchFamily="18" charset="-120"/>
                <a:ea typeface="PMingLiU" panose="02020500000000000000" pitchFamily="18" charset="-120"/>
              </a:rPr>
              <a:t>)</a:t>
            </a:r>
            <a:r>
              <a:rPr lang="zh-TW" altLang="en-US" sz="2400" dirty="0">
                <a:latin typeface="PMingLiU" panose="02020500000000000000" pitchFamily="18" charset="-120"/>
                <a:ea typeface="PMingLiU" panose="02020500000000000000" pitchFamily="18" charset="-120"/>
              </a:rPr>
              <a:t>，融膠黏度愈高，螺桿要驅動融膠流動就需要更高的油壓壓力，更高的油壓壓力才能使</a:t>
            </a:r>
            <a:r>
              <a:rPr lang="zh-TW" altLang="en-US" sz="2400" dirty="0"/>
              <a:t>噴嘴處的融膠</a:t>
            </a:r>
            <a:r>
              <a:rPr lang="zh-TW" altLang="en-US" sz="2400" dirty="0">
                <a:latin typeface="PMingLiU" panose="02020500000000000000" pitchFamily="18" charset="-120"/>
                <a:ea typeface="PMingLiU" panose="02020500000000000000" pitchFamily="18" charset="-120"/>
              </a:rPr>
              <a:t>產生更高的壓力。</a:t>
            </a:r>
            <a:endParaRPr lang="en-US" altLang="zh-TW" sz="2400" dirty="0">
              <a:latin typeface="PMingLiU" panose="02020500000000000000" pitchFamily="18" charset="-120"/>
              <a:ea typeface="PMingLiU" panose="02020500000000000000" pitchFamily="18" charset="-120"/>
            </a:endParaRPr>
          </a:p>
          <a:p>
            <a:pPr>
              <a:lnSpc>
                <a:spcPct val="100000"/>
              </a:lnSpc>
              <a:spcBef>
                <a:spcPts val="0"/>
              </a:spcBef>
              <a:buFont typeface="Wingdings" panose="05000000000000000000" pitchFamily="2" charset="2"/>
              <a:buChar char="n"/>
            </a:pPr>
            <a:r>
              <a:rPr lang="zh-TW" altLang="en-US" sz="2400" dirty="0">
                <a:latin typeface="PMingLiU" panose="02020500000000000000" pitchFamily="18" charset="-120"/>
                <a:ea typeface="PMingLiU" panose="02020500000000000000" pitchFamily="18" charset="-120"/>
              </a:rPr>
              <a:t>射出機</a:t>
            </a:r>
            <a:r>
              <a:rPr lang="zh-TW" altLang="en-US" sz="2400" dirty="0"/>
              <a:t>的油壓或噴嘴處的融膠壓力在融膠的充填階段會出現明顯的壓力峰值</a:t>
            </a:r>
            <a:r>
              <a:rPr lang="zh-TW" altLang="en-US" sz="2400" dirty="0">
                <a:latin typeface="PMingLiU" panose="02020500000000000000" pitchFamily="18" charset="-120"/>
                <a:ea typeface="PMingLiU" panose="02020500000000000000" pitchFamily="18" charset="-120"/>
              </a:rPr>
              <a:t>，</a:t>
            </a:r>
            <a:r>
              <a:rPr lang="zh-TW" altLang="en-US" sz="2400" dirty="0"/>
              <a:t>主要是受熔膠黏度所影響</a:t>
            </a:r>
            <a:r>
              <a:rPr lang="zh-TW" altLang="en-US" sz="2400" dirty="0">
                <a:latin typeface="PMingLiU" panose="02020500000000000000" pitchFamily="18" charset="-120"/>
                <a:ea typeface="PMingLiU" panose="02020500000000000000" pitchFamily="18" charset="-120"/>
              </a:rPr>
              <a:t>，</a:t>
            </a:r>
            <a:r>
              <a:rPr lang="zh-TW" altLang="en-US" sz="2400" dirty="0"/>
              <a:t>熔膠黏度愈高</a:t>
            </a:r>
            <a:r>
              <a:rPr lang="en-US" altLang="zh-TW" sz="2400" dirty="0"/>
              <a:t>(</a:t>
            </a:r>
            <a:r>
              <a:rPr lang="zh-TW" altLang="en-US" sz="2400" dirty="0"/>
              <a:t>加工溫度高或較高黏度塑料</a:t>
            </a:r>
            <a:r>
              <a:rPr lang="en-US" altLang="zh-TW" sz="2400" dirty="0"/>
              <a:t>)</a:t>
            </a:r>
            <a:r>
              <a:rPr lang="zh-TW" altLang="en-US" sz="2400" dirty="0"/>
              <a:t>時</a:t>
            </a:r>
            <a:r>
              <a:rPr lang="zh-TW" altLang="en-US" sz="2400" dirty="0">
                <a:latin typeface="PMingLiU" panose="02020500000000000000" pitchFamily="18" charset="-120"/>
                <a:ea typeface="PMingLiU" panose="02020500000000000000" pitchFamily="18" charset="-120"/>
              </a:rPr>
              <a:t>，</a:t>
            </a:r>
            <a:r>
              <a:rPr lang="zh-TW" altLang="en-US" sz="2400" dirty="0"/>
              <a:t>會出現較高的峰值</a:t>
            </a:r>
            <a:endParaRPr lang="en-US" altLang="zh-TW" sz="2400" dirty="0"/>
          </a:p>
          <a:p>
            <a:pPr>
              <a:lnSpc>
                <a:spcPct val="100000"/>
              </a:lnSpc>
              <a:spcBef>
                <a:spcPts val="0"/>
              </a:spcBef>
              <a:buFont typeface="Wingdings" panose="05000000000000000000" pitchFamily="2" charset="2"/>
              <a:buChar char="n"/>
            </a:pPr>
            <a:r>
              <a:rPr lang="zh-TW" altLang="en-US" sz="2400" dirty="0"/>
              <a:t>融膠黏度愈高</a:t>
            </a:r>
            <a:r>
              <a:rPr lang="zh-TW" altLang="en-US" sz="2400" dirty="0">
                <a:latin typeface="PMingLiU" panose="02020500000000000000" pitchFamily="18" charset="-120"/>
                <a:ea typeface="PMingLiU" panose="02020500000000000000" pitchFamily="18" charset="-120"/>
              </a:rPr>
              <a:t>，油壓驅動螺桿前進會較困難，既使在相同的射出速度設定下，螺桿從射膠起點到達</a:t>
            </a:r>
            <a:r>
              <a:rPr lang="en-US" altLang="zh-TW" sz="2400" dirty="0">
                <a:latin typeface="PMingLiU" panose="02020500000000000000" pitchFamily="18" charset="-120"/>
                <a:ea typeface="PMingLiU" panose="02020500000000000000" pitchFamily="18" charset="-120"/>
              </a:rPr>
              <a:t>v/p</a:t>
            </a:r>
            <a:r>
              <a:rPr lang="zh-TW" altLang="en-US" sz="2400" dirty="0">
                <a:latin typeface="PMingLiU" panose="02020500000000000000" pitchFamily="18" charset="-120"/>
                <a:ea typeface="PMingLiU" panose="02020500000000000000" pitchFamily="18" charset="-120"/>
              </a:rPr>
              <a:t>切換點時間</a:t>
            </a:r>
            <a:r>
              <a:rPr lang="en-US" altLang="zh-TW" sz="2400" dirty="0">
                <a:latin typeface="PMingLiU" panose="02020500000000000000" pitchFamily="18" charset="-120"/>
                <a:ea typeface="PMingLiU" panose="02020500000000000000" pitchFamily="18" charset="-120"/>
              </a:rPr>
              <a:t>(</a:t>
            </a:r>
            <a:r>
              <a:rPr lang="zh-TW" altLang="en-US" sz="2400" dirty="0">
                <a:latin typeface="PMingLiU" panose="02020500000000000000" pitchFamily="18" charset="-120"/>
                <a:ea typeface="PMingLiU" panose="02020500000000000000" pitchFamily="18" charset="-120"/>
              </a:rPr>
              <a:t>射出時間</a:t>
            </a:r>
            <a:r>
              <a:rPr lang="en-US" altLang="zh-TW" sz="2400" dirty="0">
                <a:latin typeface="PMingLiU" panose="02020500000000000000" pitchFamily="18" charset="-120"/>
                <a:ea typeface="PMingLiU" panose="02020500000000000000" pitchFamily="18" charset="-120"/>
              </a:rPr>
              <a:t>)</a:t>
            </a:r>
            <a:r>
              <a:rPr lang="zh-TW" altLang="en-US" sz="2400" dirty="0">
                <a:latin typeface="PMingLiU" panose="02020500000000000000" pitchFamily="18" charset="-120"/>
                <a:ea typeface="PMingLiU" panose="02020500000000000000" pitchFamily="18" charset="-120"/>
              </a:rPr>
              <a:t>也會略微增長</a:t>
            </a:r>
            <a:endParaRPr lang="en-US" altLang="zh-TW" sz="2400" dirty="0">
              <a:latin typeface="PMingLiU" panose="02020500000000000000" pitchFamily="18" charset="-120"/>
              <a:ea typeface="PMingLiU" panose="02020500000000000000" pitchFamily="18" charset="-120"/>
            </a:endParaRPr>
          </a:p>
          <a:p>
            <a:pPr>
              <a:lnSpc>
                <a:spcPct val="100000"/>
              </a:lnSpc>
              <a:spcBef>
                <a:spcPts val="0"/>
              </a:spcBef>
              <a:buFont typeface="Wingdings" panose="05000000000000000000" pitchFamily="2" charset="2"/>
              <a:buChar char="n"/>
            </a:pPr>
            <a:r>
              <a:rPr lang="zh-TW" altLang="en-US" sz="2400" dirty="0"/>
              <a:t>融膠黏度愈低</a:t>
            </a:r>
            <a:r>
              <a:rPr lang="zh-TW" altLang="en-US" sz="2400" dirty="0">
                <a:latin typeface="PMingLiU" panose="02020500000000000000" pitchFamily="18" charset="-120"/>
                <a:ea typeface="PMingLiU" panose="02020500000000000000" pitchFamily="18" charset="-120"/>
              </a:rPr>
              <a:t>，保壓時逆流現象會較明顯，因此</a:t>
            </a:r>
            <a:r>
              <a:rPr lang="zh-TW" altLang="en-US" sz="2400" dirty="0"/>
              <a:t>保壓結束時的螺桿位置</a:t>
            </a:r>
            <a:r>
              <a:rPr lang="en-US" altLang="zh-TW" sz="2400" dirty="0"/>
              <a:t> (</a:t>
            </a:r>
            <a:r>
              <a:rPr lang="zh-TW" altLang="en-US" sz="2400" dirty="0"/>
              <a:t>最前點</a:t>
            </a:r>
            <a:r>
              <a:rPr lang="en-US" altLang="zh-TW" sz="2400" dirty="0"/>
              <a:t>)</a:t>
            </a:r>
            <a:r>
              <a:rPr lang="zh-TW" altLang="en-US" sz="2400" dirty="0"/>
              <a:t>值會比較小</a:t>
            </a:r>
            <a:r>
              <a:rPr lang="zh-TW" altLang="en-US" sz="2400" dirty="0">
                <a:latin typeface="PMingLiU" panose="02020500000000000000" pitchFamily="18" charset="-120"/>
                <a:ea typeface="PMingLiU" panose="02020500000000000000" pitchFamily="18" charset="-120"/>
              </a:rPr>
              <a:t>。</a:t>
            </a:r>
            <a:endParaRPr lang="en-US" altLang="zh-TW" sz="2400" dirty="0">
              <a:latin typeface="PMingLiU" panose="02020500000000000000" pitchFamily="18" charset="-120"/>
              <a:ea typeface="PMingLiU" panose="02020500000000000000" pitchFamily="18" charset="-120"/>
            </a:endParaRPr>
          </a:p>
          <a:p>
            <a:pPr>
              <a:lnSpc>
                <a:spcPct val="100000"/>
              </a:lnSpc>
              <a:spcBef>
                <a:spcPts val="0"/>
              </a:spcBef>
              <a:buFont typeface="Wingdings" panose="05000000000000000000" pitchFamily="2" charset="2"/>
              <a:buChar char="n"/>
            </a:pPr>
            <a:r>
              <a:rPr lang="zh-TW" altLang="en-US" sz="2400" dirty="0"/>
              <a:t>在射出充填階段結束要轉保壓階段時</a:t>
            </a:r>
            <a:r>
              <a:rPr lang="zh-TW" altLang="en-US" sz="2400" dirty="0">
                <a:latin typeface="PMingLiU" panose="02020500000000000000" pitchFamily="18" charset="-120"/>
                <a:ea typeface="PMingLiU" panose="02020500000000000000" pitchFamily="18" charset="-120"/>
              </a:rPr>
              <a:t>，射出機</a:t>
            </a:r>
            <a:r>
              <a:rPr lang="zh-TW" altLang="en-US" sz="2400" dirty="0"/>
              <a:t>的油壓或噴嘴處的融膠壓力也會在保壓初期先出現明顯的壓力峰值</a:t>
            </a:r>
            <a:r>
              <a:rPr lang="zh-TW" altLang="en-US" sz="2400" dirty="0">
                <a:latin typeface="PMingLiU" panose="02020500000000000000" pitchFamily="18" charset="-120"/>
                <a:ea typeface="PMingLiU" panose="02020500000000000000" pitchFamily="18" charset="-120"/>
              </a:rPr>
              <a:t>，再逐漸趨近於所設定的保壓壓力。</a:t>
            </a:r>
            <a:r>
              <a:rPr lang="zh-TW" altLang="en-US" sz="2400" dirty="0"/>
              <a:t>熔膠黏度愈低</a:t>
            </a:r>
            <a:r>
              <a:rPr lang="zh-TW" altLang="en-US" sz="2400" dirty="0">
                <a:latin typeface="PMingLiU" panose="02020500000000000000" pitchFamily="18" charset="-120"/>
                <a:ea typeface="PMingLiU" panose="02020500000000000000" pitchFamily="18" charset="-120"/>
              </a:rPr>
              <a:t>，反而保壓初期的壓力峰值較高，反之亦然。</a:t>
            </a:r>
            <a:endParaRPr lang="en-US" altLang="zh-TW" sz="2400" dirty="0">
              <a:latin typeface="PMingLiU" panose="02020500000000000000" pitchFamily="18" charset="-120"/>
              <a:ea typeface="PMingLiU" panose="02020500000000000000" pitchFamily="18" charset="-120"/>
            </a:endParaRPr>
          </a:p>
        </p:txBody>
      </p:sp>
    </p:spTree>
    <p:extLst>
      <p:ext uri="{BB962C8B-B14F-4D97-AF65-F5344CB8AC3E}">
        <p14:creationId xmlns:p14="http://schemas.microsoft.com/office/powerpoint/2010/main" val="18155836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81C0ECF-0EC7-499F-BA55-CB55BCAF4C79}"/>
              </a:ext>
            </a:extLst>
          </p:cNvPr>
          <p:cNvSpPr>
            <a:spLocks noGrp="1"/>
          </p:cNvSpPr>
          <p:nvPr>
            <p:ph type="title"/>
          </p:nvPr>
        </p:nvSpPr>
        <p:spPr>
          <a:xfrm>
            <a:off x="838200" y="365125"/>
            <a:ext cx="10515600" cy="572721"/>
          </a:xfrm>
        </p:spPr>
        <p:txBody>
          <a:bodyPr>
            <a:normAutofit fontScale="90000"/>
          </a:bodyPr>
          <a:lstStyle/>
          <a:p>
            <a:pPr algn="ctr"/>
            <a:r>
              <a:rPr lang="zh-TW" altLang="en-US" dirty="0"/>
              <a:t>數據分析說明</a:t>
            </a:r>
          </a:p>
        </p:txBody>
      </p:sp>
      <p:sp>
        <p:nvSpPr>
          <p:cNvPr id="3" name="內容版面配置區 2">
            <a:extLst>
              <a:ext uri="{FF2B5EF4-FFF2-40B4-BE49-F238E27FC236}">
                <a16:creationId xmlns:a16="http://schemas.microsoft.com/office/drawing/2014/main" id="{87F00337-5E86-46FA-839B-569EFD4BA9CF}"/>
              </a:ext>
            </a:extLst>
          </p:cNvPr>
          <p:cNvSpPr>
            <a:spLocks noGrp="1"/>
          </p:cNvSpPr>
          <p:nvPr>
            <p:ph idx="1"/>
          </p:nvPr>
        </p:nvSpPr>
        <p:spPr>
          <a:xfrm>
            <a:off x="524608" y="1119260"/>
            <a:ext cx="11142784" cy="5018781"/>
          </a:xfrm>
        </p:spPr>
        <p:txBody>
          <a:bodyPr>
            <a:normAutofit/>
          </a:bodyPr>
          <a:lstStyle/>
          <a:p>
            <a:pPr>
              <a:lnSpc>
                <a:spcPct val="110000"/>
              </a:lnSpc>
              <a:spcBef>
                <a:spcPts val="500"/>
              </a:spcBef>
              <a:buFont typeface="Wingdings" panose="05000000000000000000" pitchFamily="2" charset="2"/>
              <a:buChar char="n"/>
            </a:pPr>
            <a:r>
              <a:rPr lang="zh-TW" altLang="en-US" sz="2400" dirty="0"/>
              <a:t>保壓初期的壓力峰值一般比設定的保壓壓力大</a:t>
            </a:r>
            <a:r>
              <a:rPr lang="zh-TW" altLang="en-US" sz="2400" dirty="0">
                <a:latin typeface="PMingLiU" panose="02020500000000000000" pitchFamily="18" charset="-120"/>
                <a:ea typeface="PMingLiU" panose="02020500000000000000" pitchFamily="18" charset="-120"/>
              </a:rPr>
              <a:t>，容易傳遞至模穴內部，造成模穴內也出現壓力峰值，過高的壓力峰值容易使產品出現應力或毛邊</a:t>
            </a:r>
            <a:endParaRPr lang="en-US" altLang="zh-TW" sz="2400" dirty="0">
              <a:latin typeface="PMingLiU" panose="02020500000000000000" pitchFamily="18" charset="-120"/>
              <a:ea typeface="PMingLiU" panose="02020500000000000000" pitchFamily="18" charset="-120"/>
            </a:endParaRPr>
          </a:p>
          <a:p>
            <a:pPr>
              <a:lnSpc>
                <a:spcPct val="110000"/>
              </a:lnSpc>
              <a:spcBef>
                <a:spcPts val="500"/>
              </a:spcBef>
              <a:buFont typeface="Wingdings" panose="05000000000000000000" pitchFamily="2" charset="2"/>
              <a:buChar char="n"/>
            </a:pPr>
            <a:r>
              <a:rPr lang="zh-TW" altLang="en-US" sz="2400" dirty="0">
                <a:latin typeface="PMingLiU" panose="02020500000000000000" pitchFamily="18" charset="-120"/>
                <a:ea typeface="PMingLiU" panose="02020500000000000000" pitchFamily="18" charset="-120"/>
              </a:rPr>
              <a:t>從螺桿位置、射出機油壓、噴嘴處融膠壓力等製程變量的曲線特徵，包括</a:t>
            </a:r>
            <a:r>
              <a:rPr lang="zh-TW" altLang="en-US" sz="2400" dirty="0">
                <a:latin typeface="新細明體" panose="02020500000000000000" pitchFamily="18" charset="-120"/>
              </a:rPr>
              <a:t>：</a:t>
            </a:r>
            <a:r>
              <a:rPr lang="zh-TW" altLang="en-US" sz="2400" dirty="0">
                <a:solidFill>
                  <a:srgbClr val="FF0000"/>
                </a:solidFill>
                <a:latin typeface="PMingLiU" panose="02020500000000000000" pitchFamily="18" charset="-120"/>
                <a:ea typeface="PMingLiU" panose="02020500000000000000" pitchFamily="18" charset="-120"/>
              </a:rPr>
              <a:t>到達</a:t>
            </a:r>
            <a:r>
              <a:rPr lang="en-US" altLang="zh-TW" sz="2400" dirty="0">
                <a:solidFill>
                  <a:srgbClr val="FF0000"/>
                </a:solidFill>
                <a:latin typeface="PMingLiU" panose="02020500000000000000" pitchFamily="18" charset="-120"/>
                <a:ea typeface="PMingLiU" panose="02020500000000000000" pitchFamily="18" charset="-120"/>
              </a:rPr>
              <a:t>v/p</a:t>
            </a:r>
            <a:r>
              <a:rPr lang="zh-TW" altLang="en-US" sz="2400" dirty="0">
                <a:solidFill>
                  <a:srgbClr val="FF0000"/>
                </a:solidFill>
                <a:latin typeface="PMingLiU" panose="02020500000000000000" pitchFamily="18" charset="-120"/>
                <a:ea typeface="PMingLiU" panose="02020500000000000000" pitchFamily="18" charset="-120"/>
              </a:rPr>
              <a:t>切換點的時間</a:t>
            </a:r>
            <a:r>
              <a:rPr lang="zh-TW" altLang="en-US" sz="2400" dirty="0">
                <a:latin typeface="PMingLiU" panose="02020500000000000000" pitchFamily="18" charset="-120"/>
                <a:ea typeface="PMingLiU" panose="02020500000000000000" pitchFamily="18" charset="-120"/>
              </a:rPr>
              <a:t>、</a:t>
            </a:r>
            <a:r>
              <a:rPr lang="zh-TW" altLang="en-US" sz="2400" dirty="0">
                <a:solidFill>
                  <a:srgbClr val="FF0000"/>
                </a:solidFill>
              </a:rPr>
              <a:t>保壓結束時的螺桿</a:t>
            </a:r>
            <a:r>
              <a:rPr lang="en-US" altLang="zh-TW" sz="2400" dirty="0">
                <a:solidFill>
                  <a:srgbClr val="FF0000"/>
                </a:solidFill>
              </a:rPr>
              <a:t> (</a:t>
            </a:r>
            <a:r>
              <a:rPr lang="zh-TW" altLang="en-US" sz="2400" dirty="0">
                <a:solidFill>
                  <a:srgbClr val="FF0000"/>
                </a:solidFill>
              </a:rPr>
              <a:t>最前點</a:t>
            </a:r>
            <a:r>
              <a:rPr lang="en-US" altLang="zh-TW" sz="2400" dirty="0">
                <a:solidFill>
                  <a:srgbClr val="FF0000"/>
                </a:solidFill>
              </a:rPr>
              <a:t>)</a:t>
            </a:r>
            <a:r>
              <a:rPr lang="zh-TW" altLang="en-US" sz="2400" dirty="0">
                <a:solidFill>
                  <a:srgbClr val="FF0000"/>
                </a:solidFill>
              </a:rPr>
              <a:t>位置</a:t>
            </a:r>
            <a:r>
              <a:rPr lang="zh-TW" altLang="en-US" sz="2400" dirty="0">
                <a:latin typeface="PMingLiU" panose="02020500000000000000" pitchFamily="18" charset="-120"/>
                <a:ea typeface="PMingLiU" panose="02020500000000000000" pitchFamily="18" charset="-120"/>
              </a:rPr>
              <a:t>、</a:t>
            </a:r>
            <a:r>
              <a:rPr lang="zh-TW" altLang="en-US" sz="2400" dirty="0">
                <a:solidFill>
                  <a:srgbClr val="FF0000"/>
                </a:solidFill>
                <a:latin typeface="PMingLiU" panose="02020500000000000000" pitchFamily="18" charset="-120"/>
                <a:ea typeface="PMingLiU" panose="02020500000000000000" pitchFamily="18" charset="-120"/>
              </a:rPr>
              <a:t>油壓及噴嘴處壓力在充填階段及保壓階段初期的壓力峰值</a:t>
            </a:r>
            <a:r>
              <a:rPr lang="zh-TW" altLang="en-US" sz="2400" dirty="0">
                <a:latin typeface="PMingLiU" panose="02020500000000000000" pitchFamily="18" charset="-120"/>
                <a:ea typeface="PMingLiU" panose="02020500000000000000" pitchFamily="18" charset="-120"/>
              </a:rPr>
              <a:t>等四項特徵，受融膠黏度影響較大，可用來判斷不同塑料的射出行為是否因流動性而異</a:t>
            </a:r>
            <a:endParaRPr lang="en-US" altLang="zh-TW" sz="2400" dirty="0"/>
          </a:p>
          <a:p>
            <a:pPr>
              <a:lnSpc>
                <a:spcPct val="110000"/>
              </a:lnSpc>
              <a:spcBef>
                <a:spcPts val="500"/>
              </a:spcBef>
              <a:buFont typeface="Wingdings" panose="05000000000000000000" pitchFamily="2" charset="2"/>
              <a:buChar char="n"/>
            </a:pPr>
            <a:r>
              <a:rPr lang="zh-TW" altLang="en-US" sz="2400" dirty="0"/>
              <a:t>當融膠進入模穴後模穴內的壓力變化會受融膠通過噴嘴及流道所造成的壓力損失所影響</a:t>
            </a:r>
            <a:r>
              <a:rPr lang="zh-TW" altLang="en-US" sz="2400" dirty="0">
                <a:latin typeface="PMingLiU" panose="02020500000000000000" pitchFamily="18" charset="-120"/>
                <a:ea typeface="PMingLiU" panose="02020500000000000000" pitchFamily="18" charset="-120"/>
              </a:rPr>
              <a:t>，在充填階段融膠與模壁的高剪切作用以及保壓階段融膠逐漸凝固都會造成壓力傳遞的損失，</a:t>
            </a:r>
            <a:r>
              <a:rPr lang="zh-TW" altLang="en-US" sz="2400" dirty="0"/>
              <a:t>壓力損失愈大</a:t>
            </a:r>
            <a:r>
              <a:rPr lang="zh-TW" altLang="en-US" sz="2400" dirty="0">
                <a:latin typeface="PMingLiU" panose="02020500000000000000" pitchFamily="18" charset="-120"/>
                <a:ea typeface="PMingLiU" panose="02020500000000000000" pitchFamily="18" charset="-120"/>
              </a:rPr>
              <a:t>，</a:t>
            </a:r>
            <a:r>
              <a:rPr lang="zh-TW" altLang="en-US" sz="2400" dirty="0"/>
              <a:t>則模穴內的壓力就會愈小</a:t>
            </a:r>
            <a:r>
              <a:rPr lang="zh-TW" altLang="en-US" sz="2400" dirty="0">
                <a:latin typeface="PMingLiU" panose="02020500000000000000" pitchFamily="18" charset="-120"/>
                <a:ea typeface="PMingLiU" panose="02020500000000000000" pitchFamily="18" charset="-120"/>
              </a:rPr>
              <a:t>，反之亦然。</a:t>
            </a:r>
            <a:endParaRPr lang="en-US" altLang="zh-TW" sz="2400" dirty="0"/>
          </a:p>
          <a:p>
            <a:pPr>
              <a:lnSpc>
                <a:spcPct val="110000"/>
              </a:lnSpc>
              <a:spcBef>
                <a:spcPts val="500"/>
              </a:spcBef>
              <a:buFont typeface="Wingdings" panose="05000000000000000000" pitchFamily="2" charset="2"/>
              <a:buChar char="n"/>
            </a:pPr>
            <a:r>
              <a:rPr lang="zh-TW" altLang="en-US" sz="2400" dirty="0"/>
              <a:t>融膠黏度愈低者</a:t>
            </a:r>
            <a:r>
              <a:rPr lang="zh-TW" altLang="en-US" sz="2400" dirty="0">
                <a:latin typeface="PMingLiU" panose="02020500000000000000" pitchFamily="18" charset="-120"/>
                <a:ea typeface="PMingLiU" panose="02020500000000000000" pitchFamily="18" charset="-120"/>
              </a:rPr>
              <a:t>，在充填過程中雖然有較低的射出壓力</a:t>
            </a:r>
            <a:r>
              <a:rPr lang="en-US" altLang="zh-TW" sz="2400" dirty="0">
                <a:latin typeface="PMingLiU" panose="02020500000000000000" pitchFamily="18" charset="-120"/>
                <a:ea typeface="PMingLiU" panose="02020500000000000000" pitchFamily="18" charset="-120"/>
              </a:rPr>
              <a:t>(</a:t>
            </a:r>
            <a:r>
              <a:rPr lang="zh-TW" altLang="en-US" sz="2400" dirty="0">
                <a:latin typeface="PMingLiU" panose="02020500000000000000" pitchFamily="18" charset="-120"/>
                <a:ea typeface="PMingLiU" panose="02020500000000000000" pitchFamily="18" charset="-120"/>
              </a:rPr>
              <a:t>噴嘴處融膠壓力</a:t>
            </a:r>
            <a:r>
              <a:rPr lang="en-US" altLang="zh-TW" sz="2400" dirty="0">
                <a:latin typeface="PMingLiU" panose="02020500000000000000" pitchFamily="18" charset="-120"/>
                <a:ea typeface="PMingLiU" panose="02020500000000000000" pitchFamily="18" charset="-120"/>
              </a:rPr>
              <a:t>)</a:t>
            </a:r>
            <a:r>
              <a:rPr lang="zh-TW" altLang="en-US" sz="2400" dirty="0">
                <a:latin typeface="PMingLiU" panose="02020500000000000000" pitchFamily="18" charset="-120"/>
                <a:ea typeface="PMingLiU" panose="02020500000000000000" pitchFamily="18" charset="-120"/>
              </a:rPr>
              <a:t>，但因模壁剪切作用造成的壓損較小，所以</a:t>
            </a:r>
            <a:r>
              <a:rPr lang="zh-TW" altLang="en-US" sz="2400" dirty="0"/>
              <a:t>模穴內的融膠壓力反而較高</a:t>
            </a:r>
            <a:r>
              <a:rPr lang="zh-TW" altLang="en-US" sz="2400" dirty="0">
                <a:latin typeface="PMingLiU" panose="02020500000000000000" pitchFamily="18" charset="-120"/>
                <a:ea typeface="PMingLiU" panose="02020500000000000000" pitchFamily="18" charset="-120"/>
              </a:rPr>
              <a:t>。</a:t>
            </a:r>
            <a:endParaRPr lang="zh-TW" altLang="en-US" sz="2400" dirty="0"/>
          </a:p>
        </p:txBody>
      </p:sp>
    </p:spTree>
    <p:extLst>
      <p:ext uri="{BB962C8B-B14F-4D97-AF65-F5344CB8AC3E}">
        <p14:creationId xmlns:p14="http://schemas.microsoft.com/office/powerpoint/2010/main" val="7044548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501D9F-4962-4B2B-87D3-C8BDCEC1B62C}"/>
              </a:ext>
            </a:extLst>
          </p:cNvPr>
          <p:cNvSpPr>
            <a:spLocks noGrp="1"/>
          </p:cNvSpPr>
          <p:nvPr>
            <p:ph type="title"/>
          </p:nvPr>
        </p:nvSpPr>
        <p:spPr>
          <a:xfrm>
            <a:off x="838200" y="365126"/>
            <a:ext cx="10515600" cy="689952"/>
          </a:xfrm>
        </p:spPr>
        <p:txBody>
          <a:bodyPr>
            <a:normAutofit fontScale="90000"/>
          </a:bodyPr>
          <a:lstStyle/>
          <a:p>
            <a:pPr algn="ctr"/>
            <a:r>
              <a:rPr lang="zh-TW" altLang="en-US" dirty="0"/>
              <a:t>數據分析說明</a:t>
            </a:r>
          </a:p>
        </p:txBody>
      </p:sp>
      <p:sp>
        <p:nvSpPr>
          <p:cNvPr id="3" name="內容版面配置區 2">
            <a:extLst>
              <a:ext uri="{FF2B5EF4-FFF2-40B4-BE49-F238E27FC236}">
                <a16:creationId xmlns:a16="http://schemas.microsoft.com/office/drawing/2014/main" id="{DB54615C-1598-4E53-874A-723EF25D2044}"/>
              </a:ext>
            </a:extLst>
          </p:cNvPr>
          <p:cNvSpPr>
            <a:spLocks noGrp="1"/>
          </p:cNvSpPr>
          <p:nvPr>
            <p:ph idx="1"/>
          </p:nvPr>
        </p:nvSpPr>
        <p:spPr>
          <a:xfrm>
            <a:off x="533400" y="1253331"/>
            <a:ext cx="10515600" cy="5105428"/>
          </a:xfrm>
        </p:spPr>
        <p:txBody>
          <a:bodyPr>
            <a:normAutofit/>
          </a:bodyPr>
          <a:lstStyle/>
          <a:p>
            <a:pPr>
              <a:lnSpc>
                <a:spcPct val="110000"/>
              </a:lnSpc>
              <a:spcBef>
                <a:spcPts val="0"/>
              </a:spcBef>
              <a:buFont typeface="Wingdings" panose="05000000000000000000" pitchFamily="2" charset="2"/>
              <a:buChar char="n"/>
            </a:pPr>
            <a:r>
              <a:rPr lang="zh-TW" altLang="en-US" sz="2400" dirty="0">
                <a:latin typeface="PMingLiU" panose="02020500000000000000" pitchFamily="18" charset="-120"/>
                <a:ea typeface="PMingLiU" panose="02020500000000000000" pitchFamily="18" charset="-120"/>
              </a:rPr>
              <a:t>在保壓階段，當射出機施予固定的保壓壓力下，當融膠溫度愈高時可以維持較暢通的壓力傳遞，使壓力損失較小，所以模穴內可以有較高的壓力，因此愈高的加工溫度或模具溫度都有助於模穴內維持較高的壓力</a:t>
            </a:r>
            <a:endParaRPr lang="zh-TW" altLang="en-US" sz="2400" dirty="0"/>
          </a:p>
          <a:p>
            <a:pPr>
              <a:lnSpc>
                <a:spcPct val="110000"/>
              </a:lnSpc>
              <a:spcBef>
                <a:spcPts val="0"/>
              </a:spcBef>
              <a:buFont typeface="Wingdings" panose="05000000000000000000" pitchFamily="2" charset="2"/>
              <a:buChar char="n"/>
            </a:pPr>
            <a:r>
              <a:rPr lang="zh-TW" altLang="en-US" sz="2400" dirty="0"/>
              <a:t>在冷卻階段由於保壓已結束</a:t>
            </a:r>
            <a:r>
              <a:rPr lang="zh-TW" altLang="en-US" sz="2400" dirty="0">
                <a:latin typeface="PMingLiU" panose="02020500000000000000" pitchFamily="18" charset="-120"/>
                <a:ea typeface="PMingLiU" panose="02020500000000000000" pitchFamily="18" charset="-120"/>
              </a:rPr>
              <a:t>，因此</a:t>
            </a:r>
            <a:r>
              <a:rPr lang="zh-TW" altLang="en-US" sz="2400" dirty="0"/>
              <a:t>融膠在冷卻階段的模內壓力變化主要會受融膠冷卻收縮所影響</a:t>
            </a:r>
            <a:r>
              <a:rPr lang="zh-TW" altLang="en-US" sz="2400" dirty="0">
                <a:latin typeface="PMingLiU" panose="02020500000000000000" pitchFamily="18" charset="-120"/>
                <a:ea typeface="PMingLiU" panose="02020500000000000000" pitchFamily="18" charset="-120"/>
              </a:rPr>
              <a:t>，</a:t>
            </a:r>
            <a:r>
              <a:rPr lang="zh-TW" altLang="en-US" sz="2400" dirty="0"/>
              <a:t>當融膠凝固收縮到表面脫離模壁時</a:t>
            </a:r>
            <a:r>
              <a:rPr lang="zh-TW" altLang="en-US" sz="2400" dirty="0">
                <a:latin typeface="PMingLiU" panose="02020500000000000000" pitchFamily="18" charset="-120"/>
                <a:ea typeface="PMingLiU" panose="02020500000000000000" pitchFamily="18" charset="-120"/>
              </a:rPr>
              <a:t>，</a:t>
            </a:r>
            <a:r>
              <a:rPr lang="zh-TW" altLang="en-US" sz="2400" dirty="0"/>
              <a:t>則模內壓力即降為零</a:t>
            </a:r>
            <a:r>
              <a:rPr lang="zh-TW" altLang="en-US" sz="2400" dirty="0">
                <a:latin typeface="PMingLiU" panose="02020500000000000000" pitchFamily="18" charset="-120"/>
                <a:ea typeface="PMingLiU" panose="02020500000000000000" pitchFamily="18" charset="-120"/>
              </a:rPr>
              <a:t>。</a:t>
            </a:r>
            <a:endParaRPr lang="en-US" altLang="zh-TW" sz="2400" dirty="0">
              <a:latin typeface="PMingLiU" panose="02020500000000000000" pitchFamily="18" charset="-120"/>
              <a:ea typeface="PMingLiU" panose="02020500000000000000" pitchFamily="18" charset="-120"/>
            </a:endParaRPr>
          </a:p>
          <a:p>
            <a:pPr>
              <a:lnSpc>
                <a:spcPct val="110000"/>
              </a:lnSpc>
              <a:spcBef>
                <a:spcPts val="0"/>
              </a:spcBef>
              <a:buFont typeface="Wingdings" panose="05000000000000000000" pitchFamily="2" charset="2"/>
              <a:buChar char="n"/>
            </a:pPr>
            <a:r>
              <a:rPr lang="zh-TW" altLang="en-US" sz="2400" dirty="0"/>
              <a:t>若在保壓階段因為模板變形產生過保壓現象</a:t>
            </a:r>
            <a:r>
              <a:rPr lang="zh-TW" altLang="en-US" sz="2400" dirty="0">
                <a:latin typeface="PMingLiU" panose="02020500000000000000" pitchFamily="18" charset="-120"/>
                <a:ea typeface="PMingLiU" panose="02020500000000000000" pitchFamily="18" charset="-120"/>
              </a:rPr>
              <a:t>，</a:t>
            </a:r>
            <a:r>
              <a:rPr lang="zh-TW" altLang="en-US" sz="2400" dirty="0"/>
              <a:t>即有可能因融膠較注入過多</a:t>
            </a:r>
            <a:r>
              <a:rPr lang="zh-TW" altLang="en-US" sz="2400" dirty="0">
                <a:latin typeface="PMingLiU" panose="02020500000000000000" pitchFamily="18" charset="-120"/>
                <a:ea typeface="PMingLiU" panose="02020500000000000000" pitchFamily="18" charset="-120"/>
              </a:rPr>
              <a:t>，既</a:t>
            </a:r>
            <a:r>
              <a:rPr lang="zh-TW" altLang="en-US" sz="2400" dirty="0"/>
              <a:t>使冷卻固化之後</a:t>
            </a:r>
            <a:r>
              <a:rPr lang="zh-TW" altLang="en-US" sz="2400" dirty="0">
                <a:latin typeface="PMingLiU" panose="02020500000000000000" pitchFamily="18" charset="-120"/>
                <a:ea typeface="PMingLiU" panose="02020500000000000000" pitchFamily="18" charset="-120"/>
              </a:rPr>
              <a:t>，</a:t>
            </a:r>
            <a:r>
              <a:rPr lang="zh-TW" altLang="en-US" sz="2400" dirty="0"/>
              <a:t>仍緊緊壓住模壁</a:t>
            </a:r>
            <a:r>
              <a:rPr lang="zh-TW" altLang="en-US" sz="2400" dirty="0">
                <a:latin typeface="PMingLiU" panose="02020500000000000000" pitchFamily="18" charset="-120"/>
                <a:ea typeface="PMingLiU" panose="02020500000000000000" pitchFamily="18" charset="-120"/>
              </a:rPr>
              <a:t>，</a:t>
            </a:r>
            <a:r>
              <a:rPr lang="zh-TW" altLang="en-US" sz="2400" dirty="0"/>
              <a:t>因此在開模時仍有壓力存在</a:t>
            </a:r>
            <a:endParaRPr lang="en-US" altLang="zh-TW" sz="2400" dirty="0"/>
          </a:p>
          <a:p>
            <a:pPr>
              <a:lnSpc>
                <a:spcPct val="110000"/>
              </a:lnSpc>
              <a:spcBef>
                <a:spcPts val="0"/>
              </a:spcBef>
              <a:buFont typeface="Wingdings" panose="05000000000000000000" pitchFamily="2" charset="2"/>
              <a:buChar char="n"/>
            </a:pPr>
            <a:r>
              <a:rPr lang="zh-TW" altLang="en-US" sz="2400" dirty="0"/>
              <a:t>融膠在模具內的冷卻階段</a:t>
            </a:r>
            <a:r>
              <a:rPr lang="zh-TW" altLang="en-US" sz="2400" dirty="0">
                <a:latin typeface="PMingLiU" panose="02020500000000000000" pitchFamily="18" charset="-120"/>
                <a:ea typeface="PMingLiU" panose="02020500000000000000" pitchFamily="18" charset="-120"/>
              </a:rPr>
              <a:t>，</a:t>
            </a:r>
            <a:r>
              <a:rPr lang="zh-TW" altLang="en-US" sz="2400" dirty="0"/>
              <a:t>溫度變化主要受融膠溫度</a:t>
            </a:r>
            <a:r>
              <a:rPr lang="zh-TW" altLang="en-US" sz="2400" dirty="0">
                <a:latin typeface="PMingLiU" panose="02020500000000000000" pitchFamily="18" charset="-120"/>
                <a:ea typeface="PMingLiU" panose="02020500000000000000" pitchFamily="18" charset="-120"/>
              </a:rPr>
              <a:t>、模具溫度、材質導熱性所影響。</a:t>
            </a:r>
            <a:r>
              <a:rPr lang="zh-TW" altLang="en-US" sz="2400" dirty="0"/>
              <a:t>融膠溫度愈高</a:t>
            </a:r>
            <a:r>
              <a:rPr lang="zh-TW" altLang="en-US" sz="2400" dirty="0">
                <a:latin typeface="PMingLiU" panose="02020500000000000000" pitchFamily="18" charset="-120"/>
                <a:ea typeface="PMingLiU" panose="02020500000000000000" pitchFamily="18" charset="-120"/>
              </a:rPr>
              <a:t>、模具溫度愈高、材質導熱性愈低，都會使溫度降低的速度變緩，並使開模時產品的溫度較高。</a:t>
            </a:r>
            <a:endParaRPr lang="zh-TW" altLang="en-US" sz="2400" dirty="0"/>
          </a:p>
        </p:txBody>
      </p:sp>
    </p:spTree>
    <p:extLst>
      <p:ext uri="{BB962C8B-B14F-4D97-AF65-F5344CB8AC3E}">
        <p14:creationId xmlns:p14="http://schemas.microsoft.com/office/powerpoint/2010/main" val="18762008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0106F0D-6D81-4FBB-A8D0-FFBE0174FA84}"/>
              </a:ext>
            </a:extLst>
          </p:cNvPr>
          <p:cNvSpPr>
            <a:spLocks noGrp="1"/>
          </p:cNvSpPr>
          <p:nvPr>
            <p:ph type="title"/>
          </p:nvPr>
        </p:nvSpPr>
        <p:spPr/>
        <p:txBody>
          <a:bodyPr/>
          <a:lstStyle/>
          <a:p>
            <a:pPr algn="ctr"/>
            <a:r>
              <a:rPr lang="zh-TW" altLang="en-US" dirty="0"/>
              <a:t>數據分析說明</a:t>
            </a:r>
          </a:p>
        </p:txBody>
      </p:sp>
      <p:sp>
        <p:nvSpPr>
          <p:cNvPr id="3" name="內容版面配置區 2">
            <a:extLst>
              <a:ext uri="{FF2B5EF4-FFF2-40B4-BE49-F238E27FC236}">
                <a16:creationId xmlns:a16="http://schemas.microsoft.com/office/drawing/2014/main" id="{54FA56C7-2DD7-4665-AC24-BAF5E9E73C7A}"/>
              </a:ext>
            </a:extLst>
          </p:cNvPr>
          <p:cNvSpPr>
            <a:spLocks noGrp="1"/>
          </p:cNvSpPr>
          <p:nvPr>
            <p:ph idx="1"/>
          </p:nvPr>
        </p:nvSpPr>
        <p:spPr>
          <a:xfrm>
            <a:off x="743606" y="1604908"/>
            <a:ext cx="10515600" cy="4351338"/>
          </a:xfrm>
        </p:spPr>
        <p:txBody>
          <a:bodyPr>
            <a:normAutofit/>
          </a:bodyPr>
          <a:lstStyle/>
          <a:p>
            <a:pPr>
              <a:lnSpc>
                <a:spcPct val="110000"/>
              </a:lnSpc>
              <a:spcBef>
                <a:spcPts val="0"/>
              </a:spcBef>
              <a:buFont typeface="Wingdings" panose="05000000000000000000" pitchFamily="2" charset="2"/>
              <a:buChar char="n"/>
            </a:pPr>
            <a:r>
              <a:rPr lang="zh-TW" altLang="en-US" sz="2400" dirty="0"/>
              <a:t>產品及流道的重量總和主要會與模穴內的壓力有關</a:t>
            </a:r>
            <a:r>
              <a:rPr lang="zh-TW" altLang="en-US" sz="2400" dirty="0">
                <a:latin typeface="PMingLiU" panose="02020500000000000000" pitchFamily="18" charset="-120"/>
                <a:ea typeface="PMingLiU" panose="02020500000000000000" pitchFamily="18" charset="-120"/>
              </a:rPr>
              <a:t>，因此與模穴內的壓力峰值、保壓結束時的壓力等特徵有密切關係，當壓力峰值與保壓結束時的壓力都高時，則</a:t>
            </a:r>
            <a:r>
              <a:rPr lang="zh-TW" altLang="en-US" sz="2400" dirty="0"/>
              <a:t>產品及流道的重量和也會增加</a:t>
            </a:r>
            <a:endParaRPr lang="en-US" altLang="zh-TW" sz="2400" dirty="0"/>
          </a:p>
          <a:p>
            <a:pPr>
              <a:lnSpc>
                <a:spcPct val="110000"/>
              </a:lnSpc>
              <a:spcBef>
                <a:spcPts val="0"/>
              </a:spcBef>
              <a:buFont typeface="Wingdings" panose="05000000000000000000" pitchFamily="2" charset="2"/>
              <a:buChar char="n"/>
            </a:pPr>
            <a:r>
              <a:rPr lang="zh-TW" altLang="en-US" sz="2400" dirty="0"/>
              <a:t>在相同保壓下</a:t>
            </a:r>
            <a:r>
              <a:rPr lang="zh-TW" altLang="en-US" sz="2400" dirty="0">
                <a:latin typeface="PMingLiU" panose="02020500000000000000" pitchFamily="18" charset="-120"/>
                <a:ea typeface="PMingLiU" panose="02020500000000000000" pitchFamily="18" charset="-120"/>
              </a:rPr>
              <a:t>，</a:t>
            </a:r>
            <a:r>
              <a:rPr lang="zh-TW" altLang="en-US" sz="2400" dirty="0"/>
              <a:t>融膠溫度提高</a:t>
            </a:r>
            <a:r>
              <a:rPr lang="zh-TW" altLang="en-US" sz="2400" dirty="0">
                <a:latin typeface="PMingLiU" panose="02020500000000000000" pitchFamily="18" charset="-120"/>
                <a:ea typeface="PMingLiU" panose="02020500000000000000" pitchFamily="18" charset="-120"/>
              </a:rPr>
              <a:t>，會使模穴內的壓力提高，壓力峰值及保壓結束時的壓力等特徵也隨之提高，因此</a:t>
            </a:r>
            <a:r>
              <a:rPr lang="zh-TW" altLang="en-US" sz="2400" dirty="0"/>
              <a:t>產品及流道的重量總和會略微提升</a:t>
            </a:r>
            <a:r>
              <a:rPr lang="zh-TW" altLang="en-US" sz="2400" dirty="0">
                <a:latin typeface="PMingLiU" panose="02020500000000000000" pitchFamily="18" charset="-120"/>
                <a:ea typeface="PMingLiU" panose="02020500000000000000" pitchFamily="18" charset="-120"/>
              </a:rPr>
              <a:t>。而射出速度提高對模穴內的壓力峰值、保壓結束時的壓力等特徵影響較不明顯，因此對</a:t>
            </a:r>
            <a:r>
              <a:rPr lang="zh-TW" altLang="en-US" sz="2400" dirty="0"/>
              <a:t>產品及流道的重量總和影響不大</a:t>
            </a:r>
            <a:endParaRPr lang="en-US" altLang="zh-TW" sz="2400" dirty="0"/>
          </a:p>
          <a:p>
            <a:pPr>
              <a:lnSpc>
                <a:spcPct val="110000"/>
              </a:lnSpc>
              <a:spcBef>
                <a:spcPts val="0"/>
              </a:spcBef>
              <a:buFont typeface="Wingdings" panose="05000000000000000000" pitchFamily="2" charset="2"/>
              <a:buChar char="n"/>
            </a:pPr>
            <a:r>
              <a:rPr lang="zh-TW" altLang="en-US" sz="2400" dirty="0"/>
              <a:t>在相同保壓及融膠加工溫度下</a:t>
            </a:r>
            <a:r>
              <a:rPr lang="zh-TW" altLang="en-US" sz="2400" dirty="0">
                <a:latin typeface="PMingLiU" panose="02020500000000000000" pitchFamily="18" charset="-120"/>
                <a:ea typeface="PMingLiU" panose="02020500000000000000" pitchFamily="18" charset="-120"/>
              </a:rPr>
              <a:t>，黏度較高的塑料</a:t>
            </a:r>
            <a:r>
              <a:rPr lang="zh-TW" altLang="en-US" sz="2400" dirty="0">
                <a:latin typeface="Poor Richard" panose="02080502050505020702" pitchFamily="18" charset="0"/>
                <a:ea typeface="PMingLiU" panose="02020500000000000000" pitchFamily="18" charset="-120"/>
              </a:rPr>
              <a:t> </a:t>
            </a:r>
            <a:r>
              <a:rPr lang="zh-TW" altLang="en-US" sz="2400" dirty="0">
                <a:latin typeface="PMingLiU" panose="02020500000000000000" pitchFamily="18" charset="-120"/>
                <a:ea typeface="PMingLiU" panose="02020500000000000000" pitchFamily="18" charset="-120"/>
              </a:rPr>
              <a:t>，比較不易流動，保壓階段注入模穴的熔膠量較少</a:t>
            </a:r>
            <a:r>
              <a:rPr lang="zh-TW" altLang="en-US" sz="2400" dirty="0">
                <a:latin typeface="Poor Richard" panose="02080502050505020702" pitchFamily="18" charset="0"/>
                <a:ea typeface="PMingLiU" panose="02020500000000000000" pitchFamily="18" charset="-120"/>
              </a:rPr>
              <a:t> </a:t>
            </a:r>
            <a:r>
              <a:rPr lang="zh-TW" altLang="en-US" sz="2400" dirty="0">
                <a:latin typeface="PMingLiU" panose="02020500000000000000" pitchFamily="18" charset="-120"/>
                <a:ea typeface="PMingLiU" panose="02020500000000000000" pitchFamily="18" charset="-120"/>
              </a:rPr>
              <a:t>，因此模穴內的壓力峰值及保壓結束時的壓力等特徵也隨之降低</a:t>
            </a:r>
            <a:r>
              <a:rPr lang="zh-TW" altLang="en-US" sz="2400" dirty="0">
                <a:latin typeface="Poor Richard" panose="02080502050505020702" pitchFamily="18" charset="0"/>
                <a:ea typeface="PMingLiU" panose="02020500000000000000" pitchFamily="18" charset="-120"/>
              </a:rPr>
              <a:t> </a:t>
            </a:r>
            <a:r>
              <a:rPr lang="zh-TW" altLang="en-US" sz="2400" dirty="0">
                <a:latin typeface="PMingLiU" panose="02020500000000000000" pitchFamily="18" charset="-120"/>
                <a:ea typeface="PMingLiU" panose="02020500000000000000" pitchFamily="18" charset="-120"/>
              </a:rPr>
              <a:t>，</a:t>
            </a:r>
            <a:r>
              <a:rPr lang="zh-TW" altLang="en-US" sz="2400" dirty="0"/>
              <a:t>產品及流道的重量總和亦減少</a:t>
            </a:r>
            <a:r>
              <a:rPr lang="zh-TW" altLang="en-US" sz="2400" dirty="0">
                <a:latin typeface="PMingLiU" panose="02020500000000000000" pitchFamily="18" charset="-120"/>
                <a:ea typeface="PMingLiU" panose="02020500000000000000" pitchFamily="18" charset="-120"/>
              </a:rPr>
              <a:t>。</a:t>
            </a:r>
            <a:endParaRPr lang="zh-TW" altLang="en-US" sz="2400" dirty="0"/>
          </a:p>
        </p:txBody>
      </p:sp>
    </p:spTree>
    <p:extLst>
      <p:ext uri="{BB962C8B-B14F-4D97-AF65-F5344CB8AC3E}">
        <p14:creationId xmlns:p14="http://schemas.microsoft.com/office/powerpoint/2010/main" val="3151850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986F3-C6F0-5C0B-CC71-4F569B0C8811}"/>
            </a:ext>
          </a:extLst>
        </p:cNvPr>
        <p:cNvGrpSpPr/>
        <p:nvPr/>
      </p:nvGrpSpPr>
      <p:grpSpPr>
        <a:xfrm>
          <a:off x="0" y="0"/>
          <a:ext cx="0" cy="0"/>
          <a:chOff x="0" y="0"/>
          <a:chExt cx="0" cy="0"/>
        </a:xfrm>
      </p:grpSpPr>
      <p:grpSp>
        <p:nvGrpSpPr>
          <p:cNvPr id="2" name="群組 1">
            <a:extLst>
              <a:ext uri="{FF2B5EF4-FFF2-40B4-BE49-F238E27FC236}">
                <a16:creationId xmlns:a16="http://schemas.microsoft.com/office/drawing/2014/main" id="{14B3D98F-9CA4-CA14-2EDE-68259E3EFB7C}"/>
              </a:ext>
            </a:extLst>
          </p:cNvPr>
          <p:cNvGrpSpPr/>
          <p:nvPr/>
        </p:nvGrpSpPr>
        <p:grpSpPr>
          <a:xfrm>
            <a:off x="11871355" y="2364433"/>
            <a:ext cx="107239" cy="4235746"/>
            <a:chOff x="17600730" y="3546649"/>
            <a:chExt cx="160859" cy="6353620"/>
          </a:xfrm>
        </p:grpSpPr>
        <p:grpSp>
          <p:nvGrpSpPr>
            <p:cNvPr id="4" name="Group 4">
              <a:extLst>
                <a:ext uri="{FF2B5EF4-FFF2-40B4-BE49-F238E27FC236}">
                  <a16:creationId xmlns:a16="http://schemas.microsoft.com/office/drawing/2014/main" id="{9A70BC20-A9AF-25C4-B063-D8B03E035928}"/>
                </a:ext>
              </a:extLst>
            </p:cNvPr>
            <p:cNvGrpSpPr/>
            <p:nvPr/>
          </p:nvGrpSpPr>
          <p:grpSpPr>
            <a:xfrm>
              <a:off x="17600730" y="9062069"/>
              <a:ext cx="152400" cy="838200"/>
              <a:chOff x="0" y="0"/>
              <a:chExt cx="203200" cy="1117600"/>
            </a:xfrm>
            <a:solidFill>
              <a:schemeClr val="bg1"/>
            </a:solidFill>
          </p:grpSpPr>
          <p:grpSp>
            <p:nvGrpSpPr>
              <p:cNvPr id="5" name="Group 5">
                <a:extLst>
                  <a:ext uri="{FF2B5EF4-FFF2-40B4-BE49-F238E27FC236}">
                    <a16:creationId xmlns:a16="http://schemas.microsoft.com/office/drawing/2014/main" id="{1D4478CE-74EC-1D64-2EC4-AC8ABE04C2BA}"/>
                  </a:ext>
                </a:extLst>
              </p:cNvPr>
              <p:cNvGrpSpPr>
                <a:grpSpLocks noChangeAspect="1"/>
              </p:cNvGrpSpPr>
              <p:nvPr/>
            </p:nvGrpSpPr>
            <p:grpSpPr>
              <a:xfrm rot="-10800000">
                <a:off x="0" y="609600"/>
                <a:ext cx="203200" cy="203200"/>
                <a:chOff x="0" y="0"/>
                <a:chExt cx="6355080" cy="6355080"/>
              </a:xfrm>
              <a:grpFill/>
            </p:grpSpPr>
            <p:sp>
              <p:nvSpPr>
                <p:cNvPr id="6" name="Freeform 6">
                  <a:extLst>
                    <a:ext uri="{FF2B5EF4-FFF2-40B4-BE49-F238E27FC236}">
                      <a16:creationId xmlns:a16="http://schemas.microsoft.com/office/drawing/2014/main" id="{7FBB9FDE-CE10-A768-5D55-81CC04E07348}"/>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zh-TW" altLang="en-US" sz="1200"/>
                </a:p>
              </p:txBody>
            </p:sp>
          </p:grpSp>
          <p:grpSp>
            <p:nvGrpSpPr>
              <p:cNvPr id="7" name="Group 7">
                <a:extLst>
                  <a:ext uri="{FF2B5EF4-FFF2-40B4-BE49-F238E27FC236}">
                    <a16:creationId xmlns:a16="http://schemas.microsoft.com/office/drawing/2014/main" id="{E1712BE8-3643-2072-91B4-AAA78E228644}"/>
                  </a:ext>
                </a:extLst>
              </p:cNvPr>
              <p:cNvGrpSpPr>
                <a:grpSpLocks noChangeAspect="1"/>
              </p:cNvGrpSpPr>
              <p:nvPr/>
            </p:nvGrpSpPr>
            <p:grpSpPr>
              <a:xfrm rot="-10800000">
                <a:off x="0" y="914400"/>
                <a:ext cx="203200" cy="203200"/>
                <a:chOff x="0" y="0"/>
                <a:chExt cx="6355080" cy="6355080"/>
              </a:xfrm>
              <a:grpFill/>
            </p:grpSpPr>
            <p:sp>
              <p:nvSpPr>
                <p:cNvPr id="8" name="Freeform 8">
                  <a:extLst>
                    <a:ext uri="{FF2B5EF4-FFF2-40B4-BE49-F238E27FC236}">
                      <a16:creationId xmlns:a16="http://schemas.microsoft.com/office/drawing/2014/main" id="{D8BCF906-11A7-1B78-D856-3666EE77E9C1}"/>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zh-TW" altLang="en-US" sz="1200"/>
                </a:p>
              </p:txBody>
            </p:sp>
          </p:grpSp>
          <p:grpSp>
            <p:nvGrpSpPr>
              <p:cNvPr id="9" name="Group 9">
                <a:extLst>
                  <a:ext uri="{FF2B5EF4-FFF2-40B4-BE49-F238E27FC236}">
                    <a16:creationId xmlns:a16="http://schemas.microsoft.com/office/drawing/2014/main" id="{C9270A5A-17F3-870B-7B0E-57918632CAF5}"/>
                  </a:ext>
                </a:extLst>
              </p:cNvPr>
              <p:cNvGrpSpPr>
                <a:grpSpLocks noChangeAspect="1"/>
              </p:cNvGrpSpPr>
              <p:nvPr/>
            </p:nvGrpSpPr>
            <p:grpSpPr>
              <a:xfrm rot="-10800000">
                <a:off x="0" y="304800"/>
                <a:ext cx="203200" cy="203200"/>
                <a:chOff x="0" y="0"/>
                <a:chExt cx="6355080" cy="6355080"/>
              </a:xfrm>
              <a:grpFill/>
            </p:grpSpPr>
            <p:sp>
              <p:nvSpPr>
                <p:cNvPr id="10" name="Freeform 10">
                  <a:extLst>
                    <a:ext uri="{FF2B5EF4-FFF2-40B4-BE49-F238E27FC236}">
                      <a16:creationId xmlns:a16="http://schemas.microsoft.com/office/drawing/2014/main" id="{EB34E336-23DF-E207-744D-FDDB7E8AD359}"/>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zh-TW" altLang="en-US" sz="1200"/>
                </a:p>
              </p:txBody>
            </p:sp>
          </p:grpSp>
          <p:grpSp>
            <p:nvGrpSpPr>
              <p:cNvPr id="11" name="Group 11">
                <a:extLst>
                  <a:ext uri="{FF2B5EF4-FFF2-40B4-BE49-F238E27FC236}">
                    <a16:creationId xmlns:a16="http://schemas.microsoft.com/office/drawing/2014/main" id="{7107218A-6B3C-DB26-5A8F-D7A373314BF4}"/>
                  </a:ext>
                </a:extLst>
              </p:cNvPr>
              <p:cNvGrpSpPr/>
              <p:nvPr/>
            </p:nvGrpSpPr>
            <p:grpSpPr>
              <a:xfrm>
                <a:off x="0" y="0"/>
                <a:ext cx="203200" cy="203200"/>
                <a:chOff x="0" y="0"/>
                <a:chExt cx="6350000" cy="6350000"/>
              </a:xfrm>
              <a:grpFill/>
            </p:grpSpPr>
            <p:sp>
              <p:nvSpPr>
                <p:cNvPr id="12" name="Freeform 12">
                  <a:extLst>
                    <a:ext uri="{FF2B5EF4-FFF2-40B4-BE49-F238E27FC236}">
                      <a16:creationId xmlns:a16="http://schemas.microsoft.com/office/drawing/2014/main" id="{661C4845-2556-ED8F-BD04-3CE98B89B95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zh-TW" altLang="en-US" sz="1200"/>
                </a:p>
              </p:txBody>
            </p:sp>
          </p:grpSp>
        </p:grpSp>
        <p:sp>
          <p:nvSpPr>
            <p:cNvPr id="29" name="TextBox 29">
              <a:extLst>
                <a:ext uri="{FF2B5EF4-FFF2-40B4-BE49-F238E27FC236}">
                  <a16:creationId xmlns:a16="http://schemas.microsoft.com/office/drawing/2014/main" id="{1474D5C7-E2D4-80EE-0B9D-BD32DED9A81A}"/>
                </a:ext>
              </a:extLst>
            </p:cNvPr>
            <p:cNvSpPr txBox="1"/>
            <p:nvPr/>
          </p:nvSpPr>
          <p:spPr>
            <a:xfrm rot="16200000">
              <a:off x="15085803" y="6068547"/>
              <a:ext cx="5197683" cy="153888"/>
            </a:xfrm>
            <a:prstGeom prst="rect">
              <a:avLst/>
            </a:prstGeom>
            <a:noFill/>
          </p:spPr>
          <p:txBody>
            <a:bodyPr lIns="0" tIns="0" rIns="0" bIns="0" rtlCol="0" anchor="t">
              <a:spAutoFit/>
            </a:bodyPr>
            <a:lstStyle/>
            <a:p>
              <a:pPr>
                <a:lnSpc>
                  <a:spcPts val="759"/>
                </a:lnSpc>
                <a:spcBef>
                  <a:spcPct val="0"/>
                </a:spcBef>
              </a:pPr>
              <a:r>
                <a:rPr lang="en-US" sz="667" spc="245" dirty="0">
                  <a:solidFill>
                    <a:schemeClr val="bg1"/>
                  </a:solidFill>
                  <a:latin typeface="Montserrat Classic"/>
                </a:rPr>
                <a:t>Plastics Precision Molding Lab</a:t>
              </a:r>
            </a:p>
          </p:txBody>
        </p:sp>
      </p:grpSp>
      <p:sp>
        <p:nvSpPr>
          <p:cNvPr id="20" name="投影片編號版面配置區 19">
            <a:extLst>
              <a:ext uri="{FF2B5EF4-FFF2-40B4-BE49-F238E27FC236}">
                <a16:creationId xmlns:a16="http://schemas.microsoft.com/office/drawing/2014/main" id="{C9635688-86D9-47BF-7D93-515B6D3BE756}"/>
              </a:ext>
            </a:extLst>
          </p:cNvPr>
          <p:cNvSpPr>
            <a:spLocks noGrp="1"/>
          </p:cNvSpPr>
          <p:nvPr>
            <p:ph type="sldNum" sz="quarter" idx="12"/>
          </p:nvPr>
        </p:nvSpPr>
        <p:spPr/>
        <p:txBody>
          <a:bodyPr/>
          <a:lstStyle/>
          <a:p>
            <a:fld id="{B6F15528-21DE-4FAA-801E-634DDDAF4B2B}" type="slidenum">
              <a:rPr lang="en-US" smtClean="0"/>
              <a:pPr/>
              <a:t>9</a:t>
            </a:fld>
            <a:endParaRPr lang="en-US"/>
          </a:p>
        </p:txBody>
      </p:sp>
      <p:graphicFrame>
        <p:nvGraphicFramePr>
          <p:cNvPr id="25" name="內容版面配置區 26">
            <a:extLst>
              <a:ext uri="{FF2B5EF4-FFF2-40B4-BE49-F238E27FC236}">
                <a16:creationId xmlns:a16="http://schemas.microsoft.com/office/drawing/2014/main" id="{8BBA64BC-9DA4-E3EE-4BCD-CA6C2EC9DDCC}"/>
              </a:ext>
            </a:extLst>
          </p:cNvPr>
          <p:cNvGraphicFramePr>
            <a:graphicFrameLocks/>
          </p:cNvGraphicFramePr>
          <p:nvPr>
            <p:extLst>
              <p:ext uri="{D42A27DB-BD31-4B8C-83A1-F6EECF244321}">
                <p14:modId xmlns:p14="http://schemas.microsoft.com/office/powerpoint/2010/main" val="2404580137"/>
              </p:ext>
            </p:extLst>
          </p:nvPr>
        </p:nvGraphicFramePr>
        <p:xfrm>
          <a:off x="510350" y="823516"/>
          <a:ext cx="10735713" cy="5624263"/>
        </p:xfrm>
        <a:graphic>
          <a:graphicData uri="http://schemas.openxmlformats.org/drawingml/2006/table">
            <a:tbl>
              <a:tblPr firstRow="1" bandRow="1">
                <a:tableStyleId>{D7AC3CCA-C797-4891-BE02-D94E43425B78}</a:tableStyleId>
              </a:tblPr>
              <a:tblGrid>
                <a:gridCol w="1337155">
                  <a:extLst>
                    <a:ext uri="{9D8B030D-6E8A-4147-A177-3AD203B41FA5}">
                      <a16:colId xmlns:a16="http://schemas.microsoft.com/office/drawing/2014/main" val="20000"/>
                    </a:ext>
                  </a:extLst>
                </a:gridCol>
                <a:gridCol w="333280">
                  <a:extLst>
                    <a:ext uri="{9D8B030D-6E8A-4147-A177-3AD203B41FA5}">
                      <a16:colId xmlns:a16="http://schemas.microsoft.com/office/drawing/2014/main" val="20001"/>
                    </a:ext>
                  </a:extLst>
                </a:gridCol>
                <a:gridCol w="565613">
                  <a:extLst>
                    <a:ext uri="{9D8B030D-6E8A-4147-A177-3AD203B41FA5}">
                      <a16:colId xmlns:a16="http://schemas.microsoft.com/office/drawing/2014/main" val="627094946"/>
                    </a:ext>
                  </a:extLst>
                </a:gridCol>
                <a:gridCol w="216163">
                  <a:extLst>
                    <a:ext uri="{9D8B030D-6E8A-4147-A177-3AD203B41FA5}">
                      <a16:colId xmlns:a16="http://schemas.microsoft.com/office/drawing/2014/main" val="20002"/>
                    </a:ext>
                  </a:extLst>
                </a:gridCol>
                <a:gridCol w="134909">
                  <a:extLst>
                    <a:ext uri="{9D8B030D-6E8A-4147-A177-3AD203B41FA5}">
                      <a16:colId xmlns:a16="http://schemas.microsoft.com/office/drawing/2014/main" val="991404347"/>
                    </a:ext>
                  </a:extLst>
                </a:gridCol>
                <a:gridCol w="492515">
                  <a:extLst>
                    <a:ext uri="{9D8B030D-6E8A-4147-A177-3AD203B41FA5}">
                      <a16:colId xmlns:a16="http://schemas.microsoft.com/office/drawing/2014/main" val="20003"/>
                    </a:ext>
                  </a:extLst>
                </a:gridCol>
                <a:gridCol w="261234">
                  <a:extLst>
                    <a:ext uri="{9D8B030D-6E8A-4147-A177-3AD203B41FA5}">
                      <a16:colId xmlns:a16="http://schemas.microsoft.com/office/drawing/2014/main" val="2329432769"/>
                    </a:ext>
                  </a:extLst>
                </a:gridCol>
                <a:gridCol w="207179">
                  <a:extLst>
                    <a:ext uri="{9D8B030D-6E8A-4147-A177-3AD203B41FA5}">
                      <a16:colId xmlns:a16="http://schemas.microsoft.com/office/drawing/2014/main" val="2965582087"/>
                    </a:ext>
                  </a:extLst>
                </a:gridCol>
                <a:gridCol w="424215">
                  <a:extLst>
                    <a:ext uri="{9D8B030D-6E8A-4147-A177-3AD203B41FA5}">
                      <a16:colId xmlns:a16="http://schemas.microsoft.com/office/drawing/2014/main" val="20005"/>
                    </a:ext>
                  </a:extLst>
                </a:gridCol>
                <a:gridCol w="527023">
                  <a:extLst>
                    <a:ext uri="{9D8B030D-6E8A-4147-A177-3AD203B41FA5}">
                      <a16:colId xmlns:a16="http://schemas.microsoft.com/office/drawing/2014/main" val="20006"/>
                    </a:ext>
                  </a:extLst>
                </a:gridCol>
                <a:gridCol w="367001">
                  <a:extLst>
                    <a:ext uri="{9D8B030D-6E8A-4147-A177-3AD203B41FA5}">
                      <a16:colId xmlns:a16="http://schemas.microsoft.com/office/drawing/2014/main" val="1575231288"/>
                    </a:ext>
                  </a:extLst>
                </a:gridCol>
                <a:gridCol w="246883">
                  <a:extLst>
                    <a:ext uri="{9D8B030D-6E8A-4147-A177-3AD203B41FA5}">
                      <a16:colId xmlns:a16="http://schemas.microsoft.com/office/drawing/2014/main" val="20007"/>
                    </a:ext>
                  </a:extLst>
                </a:gridCol>
                <a:gridCol w="542025">
                  <a:extLst>
                    <a:ext uri="{9D8B030D-6E8A-4147-A177-3AD203B41FA5}">
                      <a16:colId xmlns:a16="http://schemas.microsoft.com/office/drawing/2014/main" val="2279002148"/>
                    </a:ext>
                  </a:extLst>
                </a:gridCol>
                <a:gridCol w="284820">
                  <a:extLst>
                    <a:ext uri="{9D8B030D-6E8A-4147-A177-3AD203B41FA5}">
                      <a16:colId xmlns:a16="http://schemas.microsoft.com/office/drawing/2014/main" val="2051387358"/>
                    </a:ext>
                  </a:extLst>
                </a:gridCol>
                <a:gridCol w="843589">
                  <a:extLst>
                    <a:ext uri="{9D8B030D-6E8A-4147-A177-3AD203B41FA5}">
                      <a16:colId xmlns:a16="http://schemas.microsoft.com/office/drawing/2014/main" val="3236216653"/>
                    </a:ext>
                  </a:extLst>
                </a:gridCol>
                <a:gridCol w="1016031">
                  <a:extLst>
                    <a:ext uri="{9D8B030D-6E8A-4147-A177-3AD203B41FA5}">
                      <a16:colId xmlns:a16="http://schemas.microsoft.com/office/drawing/2014/main" val="20008"/>
                    </a:ext>
                  </a:extLst>
                </a:gridCol>
                <a:gridCol w="1025852">
                  <a:extLst>
                    <a:ext uri="{9D8B030D-6E8A-4147-A177-3AD203B41FA5}">
                      <a16:colId xmlns:a16="http://schemas.microsoft.com/office/drawing/2014/main" val="20009"/>
                    </a:ext>
                  </a:extLst>
                </a:gridCol>
                <a:gridCol w="955113">
                  <a:extLst>
                    <a:ext uri="{9D8B030D-6E8A-4147-A177-3AD203B41FA5}">
                      <a16:colId xmlns:a16="http://schemas.microsoft.com/office/drawing/2014/main" val="20010"/>
                    </a:ext>
                  </a:extLst>
                </a:gridCol>
                <a:gridCol w="955113">
                  <a:extLst>
                    <a:ext uri="{9D8B030D-6E8A-4147-A177-3AD203B41FA5}">
                      <a16:colId xmlns:a16="http://schemas.microsoft.com/office/drawing/2014/main" val="3788620094"/>
                    </a:ext>
                  </a:extLst>
                </a:gridCol>
              </a:tblGrid>
              <a:tr h="401627">
                <a:tc gridSpan="19">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射出成形參數</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600" baseline="0" dirty="0">
                        <a:solidFill>
                          <a:sysClr val="windowText" lastClr="000000"/>
                        </a:solidFill>
                        <a:latin typeface="Arial" panose="020B0604020202020204" pitchFamily="34" charset="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48915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射出機型號</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Vs-50k</a:t>
                      </a:r>
                      <a:endParaRPr lang="zh-TW" altLang="en-US" sz="140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r>
                        <a:rPr lang="en-US" altLang="zh-TW" baseline="0">
                          <a:solidFill>
                            <a:sysClr val="windowText" lastClr="000000"/>
                          </a:solidFill>
                          <a:latin typeface="Arial" panose="020B0604020202020204" pitchFamily="34" charset="0"/>
                          <a:ea typeface="微軟正黑體" panose="020B0604030504040204" pitchFamily="34" charset="-120"/>
                        </a:rPr>
                        <a:t>140</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gridSpan="7">
                  <a:txBody>
                    <a:bodyPr/>
                    <a:lstStyle/>
                    <a:p>
                      <a:pPr algn="ctr"/>
                      <a:r>
                        <a:rPr lang="zh-TW" altLang="en-US" sz="1400">
                          <a:latin typeface="Times New Roman" panose="02020603050405020304" pitchFamily="18" charset="0"/>
                          <a:ea typeface="微軟正黑體" panose="020B0604030504040204" pitchFamily="34" charset="-120"/>
                          <a:cs typeface="Times New Roman" panose="02020603050405020304" pitchFamily="18" charset="0"/>
                        </a:rPr>
                        <a:t>螺桿轉速</a:t>
                      </a:r>
                      <a:r>
                        <a:rPr lang="en-US" altLang="zh-TW" sz="1400">
                          <a:latin typeface="Times New Roman" panose="02020603050405020304" pitchFamily="18" charset="0"/>
                          <a:ea typeface="微軟正黑體" panose="020B0604030504040204" pitchFamily="34" charset="-120"/>
                          <a:cs typeface="Times New Roman" panose="02020603050405020304" pitchFamily="18" charset="0"/>
                        </a:rPr>
                        <a:t>(rpm)</a:t>
                      </a:r>
                      <a:endPar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r>
                        <a:rPr lang="en-US" altLang="zh-TW" baseline="0">
                          <a:solidFill>
                            <a:sysClr val="windowText" lastClr="000000"/>
                          </a:solidFill>
                          <a:latin typeface="Arial" panose="020B0604020202020204" pitchFamily="34" charset="0"/>
                          <a:ea typeface="微軟正黑體" panose="020B0604030504040204" pitchFamily="34" charset="-120"/>
                        </a:rPr>
                        <a:t>140</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400" dirty="0"/>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algn="ctr"/>
                      <a:r>
                        <a:rPr lang="en-US" altLang="zh-TW" sz="1400" dirty="0">
                          <a:latin typeface="Times New Roman" panose="02020603050405020304" pitchFamily="18" charset="0"/>
                          <a:cs typeface="Times New Roman" panose="02020603050405020304" pitchFamily="18" charset="0"/>
                        </a:rPr>
                        <a:t>68.4</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gridSpan="3">
                  <a:txBody>
                    <a:bodyPr/>
                    <a:lstStyle/>
                    <a:p>
                      <a:pPr marL="0" indent="0" algn="ctr">
                        <a:spcAft>
                          <a:spcPts val="0"/>
                        </a:spcAft>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鬆退速度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(mm/s)</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zh-TW" altLang="en-US" sz="1600" kern="100" baseline="0" dirty="0">
                          <a:solidFill>
                            <a:sysClr val="windowText" lastClr="000000"/>
                          </a:solidFill>
                          <a:effectLst/>
                          <a:latin typeface="Arial" panose="020B0604020202020204" pitchFamily="34" charset="0"/>
                          <a:ea typeface="微軟正黑體" panose="020B0604030504040204" pitchFamily="34" charset="-120"/>
                          <a:cs typeface="新細明體"/>
                        </a:rPr>
                        <a:t>開模時間</a:t>
                      </a:r>
                      <a:r>
                        <a:rPr lang="en-US" altLang="zh-TW" sz="1600" kern="100" baseline="0" dirty="0">
                          <a:solidFill>
                            <a:sysClr val="windowText" lastClr="000000"/>
                          </a:solidFill>
                          <a:effectLst/>
                          <a:latin typeface="Arial" panose="020B0604020202020204" pitchFamily="34" charset="0"/>
                          <a:ea typeface="微軟正黑體" panose="020B0604030504040204" pitchFamily="34" charset="-120"/>
                          <a:cs typeface="新細明體"/>
                        </a:rPr>
                        <a:t>(Sec)</a:t>
                      </a:r>
                      <a:endParaRPr lang="zh-TW" altLang="en-US" dirty="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indent="0" algn="ctr">
                        <a:spcAft>
                          <a:spcPts val="0"/>
                        </a:spcAft>
                      </a:pPr>
                      <a:r>
                        <a:rPr lang="en-US" altLang="zh-TW" sz="1400">
                          <a:latin typeface="Times New Roman" panose="02020603050405020304" pitchFamily="18" charset="0"/>
                          <a:cs typeface="Times New Roman" panose="02020603050405020304" pitchFamily="18" charset="0"/>
                        </a:rPr>
                        <a:t>43.5</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8915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螺桿直徑</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(mm)</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32</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gridSpan="7">
                  <a:txBody>
                    <a:bodyPr/>
                    <a:lstStyle/>
                    <a:p>
                      <a:pPr algn="ct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螺桿背壓</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(bar)</a:t>
                      </a:r>
                      <a:endPar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400" dirty="0"/>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algn="ctr"/>
                      <a:r>
                        <a:rPr lang="en-US" altLang="zh-TW" sz="1400" dirty="0">
                          <a:latin typeface="Times New Roman" panose="02020603050405020304" pitchFamily="18" charset="0"/>
                          <a:cs typeface="Times New Roman" panose="02020603050405020304" pitchFamily="18" charset="0"/>
                        </a:rPr>
                        <a:t>7</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indent="0" algn="ctr">
                        <a:spcAft>
                          <a:spcPts val="0"/>
                        </a:spcAft>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冷卻時間</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(sec)</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sz="1800" kern="1200" baseline="0" dirty="0">
                          <a:solidFill>
                            <a:sysClr val="windowText" lastClr="000000"/>
                          </a:solidFill>
                          <a:latin typeface="Arial" panose="020B0604020202020204" pitchFamily="34" charset="0"/>
                          <a:ea typeface="微軟正黑體" panose="020B0604030504040204" pitchFamily="34" charset="-120"/>
                          <a:cs typeface="+mn-cs"/>
                        </a:rPr>
                        <a:t>5</a:t>
                      </a:r>
                      <a:endParaRPr lang="zh-TW" altLang="en-US" dirty="0"/>
                    </a:p>
                  </a:txBody>
                  <a:tcPr anchor="ctr">
                    <a:lnT w="12700" cap="flat" cmpd="sng" algn="ctr">
                      <a:solidFill>
                        <a:schemeClr val="tx1"/>
                      </a:solidFill>
                      <a:prstDash val="solid"/>
                      <a:round/>
                      <a:headEnd type="none" w="med" len="med"/>
                      <a:tailEnd type="none" w="med" len="med"/>
                    </a:lnT>
                    <a:noFill/>
                  </a:tcPr>
                </a:tc>
                <a:tc>
                  <a:txBody>
                    <a:bodyPr/>
                    <a:lstStyle/>
                    <a:p>
                      <a:pPr marL="0" algn="ctr" defTabSz="914400" rtl="0" eaLnBrk="1" latinLnBrk="0" hangingPunct="1"/>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20</a:t>
                      </a:r>
                      <a:endParaRPr lang="zh-TW" altLang="en-US"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2129967"/>
                  </a:ext>
                </a:extLst>
              </a:tr>
              <a:tr h="48915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模具溫度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 固定側</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可動側</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55/55</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baseline="0">
                          <a:solidFill>
                            <a:sysClr val="windowText" lastClr="000000"/>
                          </a:solidFill>
                          <a:latin typeface="Arial" panose="020B0604020202020204" pitchFamily="34" charset="0"/>
                          <a:ea typeface="微軟正黑體" panose="020B0604030504040204" pitchFamily="34" charset="-120"/>
                        </a:rPr>
                        <a:t>155/138</a:t>
                      </a:r>
                    </a:p>
                    <a:p>
                      <a:pPr algn="ctr"/>
                      <a:r>
                        <a:rPr lang="en-US" altLang="zh-TW" baseline="0">
                          <a:solidFill>
                            <a:sysClr val="windowText" lastClr="000000"/>
                          </a:solidFill>
                          <a:latin typeface="Arial" panose="020B0604020202020204" pitchFamily="34" charset="0"/>
                          <a:ea typeface="微軟正黑體" panose="020B0604030504040204" pitchFamily="34" charset="-120"/>
                        </a:rPr>
                        <a:t>155/145</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gridSpan="7">
                  <a:txBody>
                    <a:bodyPr/>
                    <a:lstStyle/>
                    <a:p>
                      <a:pPr algn="ct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鬆退距離</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(mm) </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前</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後</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baseline="0">
                          <a:solidFill>
                            <a:sysClr val="windowText" lastClr="000000"/>
                          </a:solidFill>
                          <a:latin typeface="Arial" panose="020B0604020202020204" pitchFamily="34" charset="0"/>
                          <a:ea typeface="微軟正黑體" panose="020B0604030504040204" pitchFamily="34" charset="-120"/>
                        </a:rPr>
                        <a:t>155/138</a:t>
                      </a:r>
                    </a:p>
                    <a:p>
                      <a:pPr algn="ctr"/>
                      <a:r>
                        <a:rPr lang="en-US" altLang="zh-TW" baseline="0">
                          <a:solidFill>
                            <a:sysClr val="windowText" lastClr="000000"/>
                          </a:solidFill>
                          <a:latin typeface="Arial" panose="020B0604020202020204" pitchFamily="34" charset="0"/>
                          <a:ea typeface="微軟正黑體" panose="020B0604030504040204" pitchFamily="34" charset="-120"/>
                        </a:rPr>
                        <a:t>155/145</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r>
                        <a:rPr lang="en-US" altLang="zh-TW" sz="1400" dirty="0"/>
                        <a:t>5</a:t>
                      </a:r>
                      <a:endParaRPr lang="zh-TW" altLang="en-US" sz="1400" dirty="0"/>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algn="ctr"/>
                      <a:r>
                        <a:rPr lang="en-US" altLang="zh-TW" sz="1400" dirty="0">
                          <a:latin typeface="Times New Roman" panose="02020603050405020304" pitchFamily="18" charset="0"/>
                          <a:cs typeface="Times New Roman" panose="02020603050405020304" pitchFamily="18" charset="0"/>
                        </a:rPr>
                        <a:t>0/5</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indent="0" algn="ctr">
                        <a:spcAft>
                          <a:spcPts val="0"/>
                        </a:spcAft>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週期時間</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(sec)</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sz="1800" kern="1200" baseline="0" dirty="0">
                          <a:solidFill>
                            <a:sysClr val="windowText" lastClr="000000"/>
                          </a:solidFill>
                          <a:latin typeface="Arial" panose="020B0604020202020204" pitchFamily="34" charset="0"/>
                          <a:ea typeface="微軟正黑體" panose="020B0604030504040204" pitchFamily="34" charset="-120"/>
                          <a:cs typeface="+mn-cs"/>
                        </a:rPr>
                        <a:t>5</a:t>
                      </a:r>
                      <a:endParaRPr lang="zh-TW" altLang="en-US" dirty="0"/>
                    </a:p>
                  </a:txBody>
                  <a:tcPr anchor="ctr"/>
                </a:tc>
                <a:tc>
                  <a:txBody>
                    <a:bodyPr/>
                    <a:lstStyle/>
                    <a:p>
                      <a:pPr marL="0" algn="ctr" defTabSz="914400" rtl="0" eaLnBrk="1" latinLnBrk="0" hangingPunct="1"/>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32</a:t>
                      </a:r>
                      <a:endParaRPr lang="zh-TW" altLang="en-US"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01627">
                <a:tc gridSpan="1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b="1"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射出參數</a:t>
                      </a:r>
                      <a:endParaRPr lang="zh-TW" altLang="zh-TW" sz="1400" b="1"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gridSpan="4">
                  <a:txBody>
                    <a:bodyPr/>
                    <a:lstStyle/>
                    <a:p>
                      <a:pPr algn="ctr"/>
                      <a:r>
                        <a:rPr lang="zh-TW" altLang="en-US" sz="1400" b="1"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保壓參數</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600" baseline="0" dirty="0">
                        <a:solidFill>
                          <a:sysClr val="windowText" lastClr="000000"/>
                        </a:solidFill>
                        <a:latin typeface="Arial" panose="020B0604020202020204" pitchFamily="34" charset="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6249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段數</a:t>
                      </a:r>
                      <a:endParaRPr lang="zh-TW"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4</a:t>
                      </a:r>
                      <a:endParaRPr lang="zh-TW"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5</a:t>
                      </a:r>
                      <a:endParaRPr lang="zh-TW"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6</a:t>
                      </a:r>
                      <a:endParaRPr lang="zh-TW"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endParaRPr lang="zh-TW" altLang="en-US" sz="1400" baseline="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en-US" sz="1400" baseline="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53019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位置</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(mm)</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45</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18</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壓力</a:t>
                      </a: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(bar)</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30</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6829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速度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30</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時間</a:t>
                      </a: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(Sec)</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10</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46829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射出壓力</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(bar)</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100</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速度</a:t>
                      </a: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(mm/s)</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30</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21492611"/>
                  </a:ext>
                </a:extLst>
              </a:tr>
              <a:tr h="468297">
                <a:tc gridSpan="1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料管溫度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chemeClr val="tx1"/>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dirty="0"/>
                    </a:p>
                  </a:txBody>
                  <a:tcP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gridSpan="4">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真實熔膠溫度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真實模具表面溫度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 </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2529992"/>
                  </a:ext>
                </a:extLst>
              </a:tr>
              <a:tr h="468298">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1(Nozzle)</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3</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4</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381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rowSpan="2" gridSpan="4">
                  <a:txBody>
                    <a:bodyPr/>
                    <a:lstStyle/>
                    <a:p>
                      <a:pPr algn="ctr"/>
                      <a:r>
                        <a:rPr lang="en-US" altLang="zh-TW" sz="24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205/50</a:t>
                      </a:r>
                      <a:endParaRPr lang="zh-TW" altLang="en-US" sz="24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rowSpan="2"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7751246"/>
                  </a:ext>
                </a:extLst>
              </a:tr>
              <a:tr h="468297">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189</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189</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179</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169</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gridSpan="4"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2484202"/>
                  </a:ext>
                </a:extLst>
              </a:tr>
            </a:tbl>
          </a:graphicData>
        </a:graphic>
      </p:graphicFrame>
      <p:sp>
        <p:nvSpPr>
          <p:cNvPr id="13" name="文字方塊 12">
            <a:extLst>
              <a:ext uri="{FF2B5EF4-FFF2-40B4-BE49-F238E27FC236}">
                <a16:creationId xmlns:a16="http://schemas.microsoft.com/office/drawing/2014/main" id="{21B3347F-00D8-31CD-85BD-04C8F1033514}"/>
              </a:ext>
            </a:extLst>
          </p:cNvPr>
          <p:cNvSpPr txBox="1"/>
          <p:nvPr/>
        </p:nvSpPr>
        <p:spPr>
          <a:xfrm>
            <a:off x="408561" y="226367"/>
            <a:ext cx="7850855"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製程參數</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射出設定參數</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-205</a:t>
            </a:r>
            <a:r>
              <a:rPr lang="zh-TW" altLang="zh-TW" sz="28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800" b="1"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5724156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8E6D3-9CDF-54A1-86A7-9A9BB1CCE52D}"/>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95E1A597-A789-F806-B47A-D5E47AFA9CE5}"/>
              </a:ext>
            </a:extLst>
          </p:cNvPr>
          <p:cNvSpPr>
            <a:spLocks noGrp="1"/>
          </p:cNvSpPr>
          <p:nvPr>
            <p:ph type="title"/>
          </p:nvPr>
        </p:nvSpPr>
        <p:spPr>
          <a:xfrm>
            <a:off x="838200" y="2837737"/>
            <a:ext cx="10515600" cy="1325563"/>
          </a:xfrm>
        </p:spPr>
        <p:txBody>
          <a:bodyPr/>
          <a:lstStyle/>
          <a:p>
            <a:pPr algn="ctr"/>
            <a:r>
              <a:rPr lang="zh-TW" altLang="en-US" dirty="0"/>
              <a:t>結束</a:t>
            </a:r>
          </a:p>
        </p:txBody>
      </p:sp>
    </p:spTree>
    <p:extLst>
      <p:ext uri="{BB962C8B-B14F-4D97-AF65-F5344CB8AC3E}">
        <p14:creationId xmlns:p14="http://schemas.microsoft.com/office/powerpoint/2010/main" val="2156876948"/>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7112</TotalTime>
  <Words>6442</Words>
  <Application>Microsoft Office PowerPoint</Application>
  <PresentationFormat>寬螢幕</PresentationFormat>
  <Paragraphs>1122</Paragraphs>
  <Slides>90</Slides>
  <Notes>6</Notes>
  <HiddenSlides>0</HiddenSlides>
  <MMClips>0</MMClips>
  <ScaleCrop>false</ScaleCrop>
  <HeadingPairs>
    <vt:vector size="6" baseType="variant">
      <vt:variant>
        <vt:lpstr>使用字型</vt:lpstr>
      </vt:variant>
      <vt:variant>
        <vt:i4>13</vt:i4>
      </vt:variant>
      <vt:variant>
        <vt:lpstr>佈景主題</vt:lpstr>
      </vt:variant>
      <vt:variant>
        <vt:i4>1</vt:i4>
      </vt:variant>
      <vt:variant>
        <vt:lpstr>投影片標題</vt:lpstr>
      </vt:variant>
      <vt:variant>
        <vt:i4>90</vt:i4>
      </vt:variant>
    </vt:vector>
  </HeadingPairs>
  <TitlesOfParts>
    <vt:vector size="104" baseType="lpstr">
      <vt:lpstr>Meiryo</vt:lpstr>
      <vt:lpstr>Montserrat Classic</vt:lpstr>
      <vt:lpstr>微軟正黑體</vt:lpstr>
      <vt:lpstr>新細明體</vt:lpstr>
      <vt:lpstr>新細明體</vt:lpstr>
      <vt:lpstr>標楷體</vt:lpstr>
      <vt:lpstr>Aptos</vt:lpstr>
      <vt:lpstr>Aptos Display</vt:lpstr>
      <vt:lpstr>Arial</vt:lpstr>
      <vt:lpstr>Poor Richard</vt:lpstr>
      <vt:lpstr>Times New Roman</vt:lpstr>
      <vt:lpstr>Univers</vt:lpstr>
      <vt:lpstr>Wingdings</vt:lpstr>
      <vt:lpstr>Office 佈景主題</vt:lpstr>
      <vt:lpstr>製程參數對射出行為(製程變量)之影響-AS</vt:lpstr>
      <vt:lpstr>內容</vt:lpstr>
      <vt:lpstr>PowerPoint 簡報</vt:lpstr>
      <vt:lpstr>製程變量的線上監測</vt:lpstr>
      <vt:lpstr>PowerPoint 簡報</vt:lpstr>
      <vt:lpstr>PowerPoint 簡報</vt:lpstr>
      <vt:lpstr>台中精機Vs-50k射出機作為實驗機台</vt:lpstr>
      <vt:lpstr>PowerPoint 簡報</vt:lpstr>
      <vt:lpstr>PowerPoint 簡報</vt:lpstr>
      <vt:lpstr>PowerPoint 簡報</vt:lpstr>
      <vt:lpstr>訊號擷取---曲線(物理量vs時間)</vt:lpstr>
      <vt:lpstr>定義能夠反映塑料射出行為的曲線特徵</vt:lpstr>
      <vt:lpstr>參考組製程變量曲線</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融膠溫度對射出行為(製程變量)的影響</vt:lpstr>
      <vt:lpstr>4支料在相同操作條件下的製程變量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說明</vt:lpstr>
      <vt:lpstr>數據比較 (四支材料/不同膠溫/不同射速)</vt:lpstr>
      <vt:lpstr>台中精機Vs-50k射出機作為實驗機台</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四支AS材料的射出行為的差異性</vt:lpstr>
      <vt:lpstr>數據分析說明</vt:lpstr>
      <vt:lpstr>數據分析說明</vt:lpstr>
      <vt:lpstr>數據分析說明</vt:lpstr>
      <vt:lpstr>數據分析說明</vt:lpstr>
      <vt:lpstr>結束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塑料性質對射出行為影響之探討</dc:title>
  <dc:creator>F111147154</dc:creator>
  <cp:lastModifiedBy>CCHUANG</cp:lastModifiedBy>
  <cp:revision>121</cp:revision>
  <dcterms:created xsi:type="dcterms:W3CDTF">2025-02-06T08:19:14Z</dcterms:created>
  <dcterms:modified xsi:type="dcterms:W3CDTF">2025-09-08T08:30:41Z</dcterms:modified>
</cp:coreProperties>
</file>